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94" r:id="rId2"/>
    <p:sldId id="310" r:id="rId3"/>
    <p:sldId id="295" r:id="rId4"/>
    <p:sldId id="297" r:id="rId5"/>
    <p:sldId id="298" r:id="rId6"/>
    <p:sldId id="299" r:id="rId7"/>
    <p:sldId id="313" r:id="rId8"/>
    <p:sldId id="303" r:id="rId9"/>
    <p:sldId id="304" r:id="rId10"/>
    <p:sldId id="311" r:id="rId11"/>
    <p:sldId id="312" r:id="rId12"/>
    <p:sldId id="306" r:id="rId13"/>
  </p:sldIdLst>
  <p:sldSz cx="12192000" cy="6858000"/>
  <p:notesSz cx="6858000" cy="9144000"/>
  <p:defaultText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1D7DA"/>
    <a:srgbClr val="75D7DA"/>
    <a:srgbClr val="EF8218"/>
    <a:srgbClr val="00407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972"/>
    <p:restoredTop sz="94681"/>
  </p:normalViewPr>
  <p:slideViewPr>
    <p:cSldViewPr snapToGrid="0" snapToObjects="1">
      <p:cViewPr varScale="1">
        <p:scale>
          <a:sx n="107" d="100"/>
          <a:sy n="107" d="100"/>
        </p:scale>
        <p:origin x="256"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g>
</file>

<file path=ppt/media/image10.png>
</file>

<file path=ppt/media/image11.png>
</file>

<file path=ppt/media/image12.tiff>
</file>

<file path=ppt/media/image13.png>
</file>

<file path=ppt/media/image14.png>
</file>

<file path=ppt/media/image1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5C4F2B-76BF-B545-8D9E-C62AEE2D79F4}" type="datetimeFigureOut">
              <a:rPr lang="en-GB" smtClean="0"/>
              <a:t>12/05/2020</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6F2EC9-7E3A-844A-AF63-B8185159BA8B}" type="slidenum">
              <a:rPr lang="en-GB" smtClean="0"/>
              <a:t>‹#›</a:t>
            </a:fld>
            <a:endParaRPr lang="en-GB"/>
          </a:p>
        </p:txBody>
      </p:sp>
    </p:spTree>
    <p:extLst>
      <p:ext uri="{BB962C8B-B14F-4D97-AF65-F5344CB8AC3E}">
        <p14:creationId xmlns:p14="http://schemas.microsoft.com/office/powerpoint/2010/main" val="289345678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slid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15FF329-73F0-FB4A-8FCE-416DB707690F}"/>
              </a:ext>
            </a:extLst>
          </p:cNvPr>
          <p:cNvSpPr>
            <a:spLocks noGrp="1"/>
          </p:cNvSpPr>
          <p:nvPr>
            <p:ph type="ctrTitle"/>
          </p:nvPr>
        </p:nvSpPr>
        <p:spPr>
          <a:xfrm>
            <a:off x="1524000" y="1122363"/>
            <a:ext cx="9144000" cy="2387600"/>
          </a:xfrm>
        </p:spPr>
        <p:txBody>
          <a:bodyPr anchor="b"/>
          <a:lstStyle>
            <a:lvl1pPr algn="ctr">
              <a:defRPr sz="6000"/>
            </a:lvl1pPr>
          </a:lstStyle>
          <a:p>
            <a:r>
              <a:rPr lang="da-DK"/>
              <a:t>Klik for at redigere titeltypografien i masteren</a:t>
            </a:r>
          </a:p>
        </p:txBody>
      </p:sp>
      <p:sp>
        <p:nvSpPr>
          <p:cNvPr id="3" name="Undertitel 2">
            <a:extLst>
              <a:ext uri="{FF2B5EF4-FFF2-40B4-BE49-F238E27FC236}">
                <a16:creationId xmlns:a16="http://schemas.microsoft.com/office/drawing/2014/main" id="{8034CACF-3D38-614B-B100-28D3AC7D89B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a-DK"/>
              <a:t>Klik for at redigere undertiteltypografien i masteren</a:t>
            </a:r>
          </a:p>
        </p:txBody>
      </p:sp>
      <p:sp>
        <p:nvSpPr>
          <p:cNvPr id="4" name="Pladsholder til dato 3">
            <a:extLst>
              <a:ext uri="{FF2B5EF4-FFF2-40B4-BE49-F238E27FC236}">
                <a16:creationId xmlns:a16="http://schemas.microsoft.com/office/drawing/2014/main" id="{D723EC61-A91E-E441-8532-729185C87730}"/>
              </a:ext>
            </a:extLst>
          </p:cNvPr>
          <p:cNvSpPr>
            <a:spLocks noGrp="1"/>
          </p:cNvSpPr>
          <p:nvPr>
            <p:ph type="dt" sz="half" idx="10"/>
          </p:nvPr>
        </p:nvSpPr>
        <p:spPr/>
        <p:txBody>
          <a:bodyPr/>
          <a:lstStyle/>
          <a:p>
            <a:fld id="{97168EAE-FB4A-B249-98F8-A190160CF1E3}" type="datetimeFigureOut">
              <a:rPr lang="da-DK" smtClean="0"/>
              <a:t>12.05.2020</a:t>
            </a:fld>
            <a:endParaRPr lang="da-DK"/>
          </a:p>
        </p:txBody>
      </p:sp>
      <p:sp>
        <p:nvSpPr>
          <p:cNvPr id="5" name="Pladsholder til sidefod 4">
            <a:extLst>
              <a:ext uri="{FF2B5EF4-FFF2-40B4-BE49-F238E27FC236}">
                <a16:creationId xmlns:a16="http://schemas.microsoft.com/office/drawing/2014/main" id="{AFBFB988-4ECA-0E4D-8982-5418A02DFB5F}"/>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EA1978B3-A3FE-A049-9D34-E905A94AF9AA}"/>
              </a:ext>
            </a:extLst>
          </p:cNvPr>
          <p:cNvSpPr>
            <a:spLocks noGrp="1"/>
          </p:cNvSpPr>
          <p:nvPr>
            <p:ph type="sldNum" sz="quarter" idx="12"/>
          </p:nvPr>
        </p:nvSpPr>
        <p:spPr/>
        <p:txBody>
          <a:bodyPr/>
          <a:lstStyle/>
          <a:p>
            <a:fld id="{40364CF9-528C-9B43-A792-03BA383FBAC6}" type="slidenum">
              <a:rPr lang="da-DK" smtClean="0"/>
              <a:t>‹#›</a:t>
            </a:fld>
            <a:endParaRPr lang="da-DK"/>
          </a:p>
        </p:txBody>
      </p:sp>
    </p:spTree>
    <p:extLst>
      <p:ext uri="{BB962C8B-B14F-4D97-AF65-F5344CB8AC3E}">
        <p14:creationId xmlns:p14="http://schemas.microsoft.com/office/powerpoint/2010/main" val="41641659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og lodret 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68248FC-C8C5-EB45-AB20-DCB1F1047FE6}"/>
              </a:ext>
            </a:extLst>
          </p:cNvPr>
          <p:cNvSpPr>
            <a:spLocks noGrp="1"/>
          </p:cNvSpPr>
          <p:nvPr>
            <p:ph type="title"/>
          </p:nvPr>
        </p:nvSpPr>
        <p:spPr/>
        <p:txBody>
          <a:bodyPr/>
          <a:lstStyle/>
          <a:p>
            <a:r>
              <a:rPr lang="da-DK"/>
              <a:t>Klik for at redigere titeltypografien i masteren</a:t>
            </a:r>
          </a:p>
        </p:txBody>
      </p:sp>
      <p:sp>
        <p:nvSpPr>
          <p:cNvPr id="3" name="Pladsholder til lodret titel 2">
            <a:extLst>
              <a:ext uri="{FF2B5EF4-FFF2-40B4-BE49-F238E27FC236}">
                <a16:creationId xmlns:a16="http://schemas.microsoft.com/office/drawing/2014/main" id="{12F98ED5-C3FF-344C-B1AA-CA86D19E050E}"/>
              </a:ext>
            </a:extLst>
          </p:cNvPr>
          <p:cNvSpPr>
            <a:spLocks noGrp="1"/>
          </p:cNvSpPr>
          <p:nvPr>
            <p:ph type="body" orient="vert" idx="1"/>
          </p:nvPr>
        </p:nvSpPr>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1648FE08-71B4-C14C-BBAD-5C8EFBFA069D}"/>
              </a:ext>
            </a:extLst>
          </p:cNvPr>
          <p:cNvSpPr>
            <a:spLocks noGrp="1"/>
          </p:cNvSpPr>
          <p:nvPr>
            <p:ph type="dt" sz="half" idx="10"/>
          </p:nvPr>
        </p:nvSpPr>
        <p:spPr/>
        <p:txBody>
          <a:bodyPr/>
          <a:lstStyle/>
          <a:p>
            <a:fld id="{97168EAE-FB4A-B249-98F8-A190160CF1E3}" type="datetimeFigureOut">
              <a:rPr lang="da-DK" smtClean="0"/>
              <a:t>12.05.2020</a:t>
            </a:fld>
            <a:endParaRPr lang="da-DK"/>
          </a:p>
        </p:txBody>
      </p:sp>
      <p:sp>
        <p:nvSpPr>
          <p:cNvPr id="5" name="Pladsholder til sidefod 4">
            <a:extLst>
              <a:ext uri="{FF2B5EF4-FFF2-40B4-BE49-F238E27FC236}">
                <a16:creationId xmlns:a16="http://schemas.microsoft.com/office/drawing/2014/main" id="{6AA4FB11-BE96-2149-9678-4CC394EAD7D8}"/>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7608A344-351A-0840-8045-651B09581715}"/>
              </a:ext>
            </a:extLst>
          </p:cNvPr>
          <p:cNvSpPr>
            <a:spLocks noGrp="1"/>
          </p:cNvSpPr>
          <p:nvPr>
            <p:ph type="sldNum" sz="quarter" idx="12"/>
          </p:nvPr>
        </p:nvSpPr>
        <p:spPr/>
        <p:txBody>
          <a:bodyPr/>
          <a:lstStyle/>
          <a:p>
            <a:fld id="{40364CF9-528C-9B43-A792-03BA383FBAC6}" type="slidenum">
              <a:rPr lang="da-DK" smtClean="0"/>
              <a:t>‹#›</a:t>
            </a:fld>
            <a:endParaRPr lang="da-DK"/>
          </a:p>
        </p:txBody>
      </p:sp>
    </p:spTree>
    <p:extLst>
      <p:ext uri="{BB962C8B-B14F-4D97-AF65-F5344CB8AC3E}">
        <p14:creationId xmlns:p14="http://schemas.microsoft.com/office/powerpoint/2010/main" val="33302908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Lodret titel og tekst">
    <p:spTree>
      <p:nvGrpSpPr>
        <p:cNvPr id="1" name=""/>
        <p:cNvGrpSpPr/>
        <p:nvPr/>
      </p:nvGrpSpPr>
      <p:grpSpPr>
        <a:xfrm>
          <a:off x="0" y="0"/>
          <a:ext cx="0" cy="0"/>
          <a:chOff x="0" y="0"/>
          <a:chExt cx="0" cy="0"/>
        </a:xfrm>
      </p:grpSpPr>
      <p:sp>
        <p:nvSpPr>
          <p:cNvPr id="2" name="Lodret titel 1">
            <a:extLst>
              <a:ext uri="{FF2B5EF4-FFF2-40B4-BE49-F238E27FC236}">
                <a16:creationId xmlns:a16="http://schemas.microsoft.com/office/drawing/2014/main" id="{22E5826F-AAF9-7243-ADC7-009BBD39F6FF}"/>
              </a:ext>
            </a:extLst>
          </p:cNvPr>
          <p:cNvSpPr>
            <a:spLocks noGrp="1"/>
          </p:cNvSpPr>
          <p:nvPr>
            <p:ph type="title" orient="vert"/>
          </p:nvPr>
        </p:nvSpPr>
        <p:spPr>
          <a:xfrm>
            <a:off x="8724900" y="365125"/>
            <a:ext cx="2628900" cy="5811838"/>
          </a:xfrm>
        </p:spPr>
        <p:txBody>
          <a:bodyPr vert="eaVert"/>
          <a:lstStyle/>
          <a:p>
            <a:r>
              <a:rPr lang="da-DK"/>
              <a:t>Klik for at redigere titeltypografien i masteren</a:t>
            </a:r>
          </a:p>
        </p:txBody>
      </p:sp>
      <p:sp>
        <p:nvSpPr>
          <p:cNvPr id="3" name="Pladsholder til lodret titel 2">
            <a:extLst>
              <a:ext uri="{FF2B5EF4-FFF2-40B4-BE49-F238E27FC236}">
                <a16:creationId xmlns:a16="http://schemas.microsoft.com/office/drawing/2014/main" id="{9051EFAE-F2C2-F947-826F-13DC02A90E58}"/>
              </a:ext>
            </a:extLst>
          </p:cNvPr>
          <p:cNvSpPr>
            <a:spLocks noGrp="1"/>
          </p:cNvSpPr>
          <p:nvPr>
            <p:ph type="body" orient="vert" idx="1"/>
          </p:nvPr>
        </p:nvSpPr>
        <p:spPr>
          <a:xfrm>
            <a:off x="838200" y="365125"/>
            <a:ext cx="7734300" cy="5811838"/>
          </a:xfrm>
        </p:spPr>
        <p:txBody>
          <a:bodyPr vert="eaVert"/>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6D4C683B-0981-CE40-A79D-6B962D1E3C31}"/>
              </a:ext>
            </a:extLst>
          </p:cNvPr>
          <p:cNvSpPr>
            <a:spLocks noGrp="1"/>
          </p:cNvSpPr>
          <p:nvPr>
            <p:ph type="dt" sz="half" idx="10"/>
          </p:nvPr>
        </p:nvSpPr>
        <p:spPr/>
        <p:txBody>
          <a:bodyPr/>
          <a:lstStyle/>
          <a:p>
            <a:fld id="{97168EAE-FB4A-B249-98F8-A190160CF1E3}" type="datetimeFigureOut">
              <a:rPr lang="da-DK" smtClean="0"/>
              <a:t>12.05.2020</a:t>
            </a:fld>
            <a:endParaRPr lang="da-DK"/>
          </a:p>
        </p:txBody>
      </p:sp>
      <p:sp>
        <p:nvSpPr>
          <p:cNvPr id="5" name="Pladsholder til sidefod 4">
            <a:extLst>
              <a:ext uri="{FF2B5EF4-FFF2-40B4-BE49-F238E27FC236}">
                <a16:creationId xmlns:a16="http://schemas.microsoft.com/office/drawing/2014/main" id="{3008E0A6-3581-0C4D-8305-290DBA0F6B38}"/>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0C3695B0-5466-A848-BA9F-A6EEEDBA63CA}"/>
              </a:ext>
            </a:extLst>
          </p:cNvPr>
          <p:cNvSpPr>
            <a:spLocks noGrp="1"/>
          </p:cNvSpPr>
          <p:nvPr>
            <p:ph type="sldNum" sz="quarter" idx="12"/>
          </p:nvPr>
        </p:nvSpPr>
        <p:spPr/>
        <p:txBody>
          <a:bodyPr/>
          <a:lstStyle/>
          <a:p>
            <a:fld id="{40364CF9-528C-9B43-A792-03BA383FBAC6}" type="slidenum">
              <a:rPr lang="da-DK" smtClean="0"/>
              <a:t>‹#›</a:t>
            </a:fld>
            <a:endParaRPr lang="da-DK"/>
          </a:p>
        </p:txBody>
      </p:sp>
    </p:spTree>
    <p:extLst>
      <p:ext uri="{BB962C8B-B14F-4D97-AF65-F5344CB8AC3E}">
        <p14:creationId xmlns:p14="http://schemas.microsoft.com/office/powerpoint/2010/main" val="539850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og indholdsobjek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6A76E530-1DE1-EF4F-B2FC-1E78805E6469}"/>
              </a:ext>
            </a:extLst>
          </p:cNvPr>
          <p:cNvSpPr>
            <a:spLocks noGrp="1"/>
          </p:cNvSpPr>
          <p:nvPr>
            <p:ph type="title"/>
          </p:nvPr>
        </p:nvSpPr>
        <p:spPr/>
        <p:txBody>
          <a:bodyPr/>
          <a:lstStyle/>
          <a:p>
            <a:r>
              <a:rPr lang="da-DK"/>
              <a:t>Klik for at redigere titeltypografien i masteren</a:t>
            </a:r>
          </a:p>
        </p:txBody>
      </p:sp>
      <p:sp>
        <p:nvSpPr>
          <p:cNvPr id="3" name="Pladsholder til indhold 2">
            <a:extLst>
              <a:ext uri="{FF2B5EF4-FFF2-40B4-BE49-F238E27FC236}">
                <a16:creationId xmlns:a16="http://schemas.microsoft.com/office/drawing/2014/main" id="{2E1C8300-42D8-6C40-BD27-993AD881BBFB}"/>
              </a:ext>
            </a:extLst>
          </p:cNvPr>
          <p:cNvSpPr>
            <a:spLocks noGrp="1"/>
          </p:cNvSpPr>
          <p:nvPr>
            <p:ph idx="1"/>
          </p:nvPr>
        </p:nvSpPr>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54566E1E-FDC4-F749-8BEC-09C54245297D}"/>
              </a:ext>
            </a:extLst>
          </p:cNvPr>
          <p:cNvSpPr>
            <a:spLocks noGrp="1"/>
          </p:cNvSpPr>
          <p:nvPr>
            <p:ph type="dt" sz="half" idx="10"/>
          </p:nvPr>
        </p:nvSpPr>
        <p:spPr/>
        <p:txBody>
          <a:bodyPr/>
          <a:lstStyle/>
          <a:p>
            <a:fld id="{97168EAE-FB4A-B249-98F8-A190160CF1E3}" type="datetimeFigureOut">
              <a:rPr lang="da-DK" smtClean="0"/>
              <a:t>12.05.2020</a:t>
            </a:fld>
            <a:endParaRPr lang="da-DK"/>
          </a:p>
        </p:txBody>
      </p:sp>
      <p:sp>
        <p:nvSpPr>
          <p:cNvPr id="5" name="Pladsholder til sidefod 4">
            <a:extLst>
              <a:ext uri="{FF2B5EF4-FFF2-40B4-BE49-F238E27FC236}">
                <a16:creationId xmlns:a16="http://schemas.microsoft.com/office/drawing/2014/main" id="{21D25C46-4171-4349-9727-961BCC829CE9}"/>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7B3251D0-C977-E442-B7E0-985ED12EAC25}"/>
              </a:ext>
            </a:extLst>
          </p:cNvPr>
          <p:cNvSpPr>
            <a:spLocks noGrp="1"/>
          </p:cNvSpPr>
          <p:nvPr>
            <p:ph type="sldNum" sz="quarter" idx="12"/>
          </p:nvPr>
        </p:nvSpPr>
        <p:spPr/>
        <p:txBody>
          <a:bodyPr/>
          <a:lstStyle/>
          <a:p>
            <a:fld id="{40364CF9-528C-9B43-A792-03BA383FBAC6}" type="slidenum">
              <a:rPr lang="da-DK" smtClean="0"/>
              <a:t>‹#›</a:t>
            </a:fld>
            <a:endParaRPr lang="da-DK"/>
          </a:p>
        </p:txBody>
      </p:sp>
    </p:spTree>
    <p:extLst>
      <p:ext uri="{BB962C8B-B14F-4D97-AF65-F5344CB8AC3E}">
        <p14:creationId xmlns:p14="http://schemas.microsoft.com/office/powerpoint/2010/main" val="21012280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fsnitsoversk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0D43D7-C822-CE47-A1AC-BB49B3262E6A}"/>
              </a:ext>
            </a:extLst>
          </p:cNvPr>
          <p:cNvSpPr>
            <a:spLocks noGrp="1"/>
          </p:cNvSpPr>
          <p:nvPr>
            <p:ph type="title"/>
          </p:nvPr>
        </p:nvSpPr>
        <p:spPr>
          <a:xfrm>
            <a:off x="831850" y="1709738"/>
            <a:ext cx="10515600" cy="2852737"/>
          </a:xfrm>
        </p:spPr>
        <p:txBody>
          <a:bodyPr anchor="b"/>
          <a:lstStyle>
            <a:lvl1pPr>
              <a:defRPr sz="6000"/>
            </a:lvl1pPr>
          </a:lstStyle>
          <a:p>
            <a:r>
              <a:rPr lang="da-DK"/>
              <a:t>Klik for at redigere titeltypografien i masteren</a:t>
            </a:r>
          </a:p>
        </p:txBody>
      </p:sp>
      <p:sp>
        <p:nvSpPr>
          <p:cNvPr id="3" name="Pladsholder til tekst 2">
            <a:extLst>
              <a:ext uri="{FF2B5EF4-FFF2-40B4-BE49-F238E27FC236}">
                <a16:creationId xmlns:a16="http://schemas.microsoft.com/office/drawing/2014/main" id="{EA0D6334-AC05-2448-9FE9-ECA930B38B9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da-DK"/>
              <a:t>Klik for at redigere teksttypografierne i masteren</a:t>
            </a:r>
          </a:p>
        </p:txBody>
      </p:sp>
      <p:sp>
        <p:nvSpPr>
          <p:cNvPr id="4" name="Pladsholder til dato 3">
            <a:extLst>
              <a:ext uri="{FF2B5EF4-FFF2-40B4-BE49-F238E27FC236}">
                <a16:creationId xmlns:a16="http://schemas.microsoft.com/office/drawing/2014/main" id="{3AF032CB-B07E-034D-9D20-CD1543C759B2}"/>
              </a:ext>
            </a:extLst>
          </p:cNvPr>
          <p:cNvSpPr>
            <a:spLocks noGrp="1"/>
          </p:cNvSpPr>
          <p:nvPr>
            <p:ph type="dt" sz="half" idx="10"/>
          </p:nvPr>
        </p:nvSpPr>
        <p:spPr/>
        <p:txBody>
          <a:bodyPr/>
          <a:lstStyle/>
          <a:p>
            <a:fld id="{97168EAE-FB4A-B249-98F8-A190160CF1E3}" type="datetimeFigureOut">
              <a:rPr lang="da-DK" smtClean="0"/>
              <a:t>12.05.2020</a:t>
            </a:fld>
            <a:endParaRPr lang="da-DK"/>
          </a:p>
        </p:txBody>
      </p:sp>
      <p:sp>
        <p:nvSpPr>
          <p:cNvPr id="5" name="Pladsholder til sidefod 4">
            <a:extLst>
              <a:ext uri="{FF2B5EF4-FFF2-40B4-BE49-F238E27FC236}">
                <a16:creationId xmlns:a16="http://schemas.microsoft.com/office/drawing/2014/main" id="{2EDB03A0-FFB3-1143-800B-DC2EF28D8214}"/>
              </a:ext>
            </a:extLst>
          </p:cNvPr>
          <p:cNvSpPr>
            <a:spLocks noGrp="1"/>
          </p:cNvSpPr>
          <p:nvPr>
            <p:ph type="ftr" sz="quarter" idx="11"/>
          </p:nvPr>
        </p:nvSpPr>
        <p:spPr/>
        <p:txBody>
          <a:bodyPr/>
          <a:lstStyle/>
          <a:p>
            <a:endParaRPr lang="da-DK"/>
          </a:p>
        </p:txBody>
      </p:sp>
      <p:sp>
        <p:nvSpPr>
          <p:cNvPr id="6" name="Pladsholder til slidenummer 5">
            <a:extLst>
              <a:ext uri="{FF2B5EF4-FFF2-40B4-BE49-F238E27FC236}">
                <a16:creationId xmlns:a16="http://schemas.microsoft.com/office/drawing/2014/main" id="{6A1189A2-700B-D64E-8E71-2FECCFDBE0B4}"/>
              </a:ext>
            </a:extLst>
          </p:cNvPr>
          <p:cNvSpPr>
            <a:spLocks noGrp="1"/>
          </p:cNvSpPr>
          <p:nvPr>
            <p:ph type="sldNum" sz="quarter" idx="12"/>
          </p:nvPr>
        </p:nvSpPr>
        <p:spPr/>
        <p:txBody>
          <a:bodyPr/>
          <a:lstStyle/>
          <a:p>
            <a:fld id="{40364CF9-528C-9B43-A792-03BA383FBAC6}" type="slidenum">
              <a:rPr lang="da-DK" smtClean="0"/>
              <a:t>‹#›</a:t>
            </a:fld>
            <a:endParaRPr lang="da-DK"/>
          </a:p>
        </p:txBody>
      </p:sp>
    </p:spTree>
    <p:extLst>
      <p:ext uri="{BB962C8B-B14F-4D97-AF65-F5344CB8AC3E}">
        <p14:creationId xmlns:p14="http://schemas.microsoft.com/office/powerpoint/2010/main" val="35232286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o indholdsobjekter">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7A5DC8D-4D8A-BE4B-A2A8-87B96A251A45}"/>
              </a:ext>
            </a:extLst>
          </p:cNvPr>
          <p:cNvSpPr>
            <a:spLocks noGrp="1"/>
          </p:cNvSpPr>
          <p:nvPr>
            <p:ph type="title"/>
          </p:nvPr>
        </p:nvSpPr>
        <p:spPr/>
        <p:txBody>
          <a:bodyPr/>
          <a:lstStyle/>
          <a:p>
            <a:r>
              <a:rPr lang="da-DK"/>
              <a:t>Klik for at redigere titeltypografien i masteren</a:t>
            </a:r>
          </a:p>
        </p:txBody>
      </p:sp>
      <p:sp>
        <p:nvSpPr>
          <p:cNvPr id="3" name="Pladsholder til indhold 2">
            <a:extLst>
              <a:ext uri="{FF2B5EF4-FFF2-40B4-BE49-F238E27FC236}">
                <a16:creationId xmlns:a16="http://schemas.microsoft.com/office/drawing/2014/main" id="{EF988E59-886C-E94B-9284-181E2AE18116}"/>
              </a:ext>
            </a:extLst>
          </p:cNvPr>
          <p:cNvSpPr>
            <a:spLocks noGrp="1"/>
          </p:cNvSpPr>
          <p:nvPr>
            <p:ph sz="half" idx="1"/>
          </p:nvPr>
        </p:nvSpPr>
        <p:spPr>
          <a:xfrm>
            <a:off x="838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indhold 3">
            <a:extLst>
              <a:ext uri="{FF2B5EF4-FFF2-40B4-BE49-F238E27FC236}">
                <a16:creationId xmlns:a16="http://schemas.microsoft.com/office/drawing/2014/main" id="{4B8875AD-F5B6-4848-A55F-67F105F0BD47}"/>
              </a:ext>
            </a:extLst>
          </p:cNvPr>
          <p:cNvSpPr>
            <a:spLocks noGrp="1"/>
          </p:cNvSpPr>
          <p:nvPr>
            <p:ph sz="half" idx="2"/>
          </p:nvPr>
        </p:nvSpPr>
        <p:spPr>
          <a:xfrm>
            <a:off x="6172200" y="1825625"/>
            <a:ext cx="5181600" cy="435133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5" name="Pladsholder til dato 4">
            <a:extLst>
              <a:ext uri="{FF2B5EF4-FFF2-40B4-BE49-F238E27FC236}">
                <a16:creationId xmlns:a16="http://schemas.microsoft.com/office/drawing/2014/main" id="{6DF21B18-B0B5-5E47-8619-A69EBAAF2F58}"/>
              </a:ext>
            </a:extLst>
          </p:cNvPr>
          <p:cNvSpPr>
            <a:spLocks noGrp="1"/>
          </p:cNvSpPr>
          <p:nvPr>
            <p:ph type="dt" sz="half" idx="10"/>
          </p:nvPr>
        </p:nvSpPr>
        <p:spPr/>
        <p:txBody>
          <a:bodyPr/>
          <a:lstStyle/>
          <a:p>
            <a:fld id="{97168EAE-FB4A-B249-98F8-A190160CF1E3}" type="datetimeFigureOut">
              <a:rPr lang="da-DK" smtClean="0"/>
              <a:t>12.05.2020</a:t>
            </a:fld>
            <a:endParaRPr lang="da-DK"/>
          </a:p>
        </p:txBody>
      </p:sp>
      <p:sp>
        <p:nvSpPr>
          <p:cNvPr id="6" name="Pladsholder til sidefod 5">
            <a:extLst>
              <a:ext uri="{FF2B5EF4-FFF2-40B4-BE49-F238E27FC236}">
                <a16:creationId xmlns:a16="http://schemas.microsoft.com/office/drawing/2014/main" id="{AE873EC1-A1E4-9B45-AEB6-AEB5F953A3BD}"/>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31BD7F4B-1AEF-924E-A721-063B8FB1318D}"/>
              </a:ext>
            </a:extLst>
          </p:cNvPr>
          <p:cNvSpPr>
            <a:spLocks noGrp="1"/>
          </p:cNvSpPr>
          <p:nvPr>
            <p:ph type="sldNum" sz="quarter" idx="12"/>
          </p:nvPr>
        </p:nvSpPr>
        <p:spPr/>
        <p:txBody>
          <a:bodyPr/>
          <a:lstStyle/>
          <a:p>
            <a:fld id="{40364CF9-528C-9B43-A792-03BA383FBAC6}" type="slidenum">
              <a:rPr lang="da-DK" smtClean="0"/>
              <a:t>‹#›</a:t>
            </a:fld>
            <a:endParaRPr lang="da-DK"/>
          </a:p>
        </p:txBody>
      </p:sp>
    </p:spTree>
    <p:extLst>
      <p:ext uri="{BB962C8B-B14F-4D97-AF65-F5344CB8AC3E}">
        <p14:creationId xmlns:p14="http://schemas.microsoft.com/office/powerpoint/2010/main" val="15657054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Sammenligning">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C304F93-8151-104A-85D2-6D5C406D5177}"/>
              </a:ext>
            </a:extLst>
          </p:cNvPr>
          <p:cNvSpPr>
            <a:spLocks noGrp="1"/>
          </p:cNvSpPr>
          <p:nvPr>
            <p:ph type="title"/>
          </p:nvPr>
        </p:nvSpPr>
        <p:spPr>
          <a:xfrm>
            <a:off x="839788" y="365125"/>
            <a:ext cx="10515600" cy="1325563"/>
          </a:xfrm>
        </p:spPr>
        <p:txBody>
          <a:bodyPr/>
          <a:lstStyle/>
          <a:p>
            <a:r>
              <a:rPr lang="da-DK"/>
              <a:t>Klik for at redigere titeltypografien i masteren</a:t>
            </a:r>
          </a:p>
        </p:txBody>
      </p:sp>
      <p:sp>
        <p:nvSpPr>
          <p:cNvPr id="3" name="Pladsholder til tekst 2">
            <a:extLst>
              <a:ext uri="{FF2B5EF4-FFF2-40B4-BE49-F238E27FC236}">
                <a16:creationId xmlns:a16="http://schemas.microsoft.com/office/drawing/2014/main" id="{2B1DCA25-BC69-494B-91FE-E53CD19E6CE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4" name="Pladsholder til indhold 3">
            <a:extLst>
              <a:ext uri="{FF2B5EF4-FFF2-40B4-BE49-F238E27FC236}">
                <a16:creationId xmlns:a16="http://schemas.microsoft.com/office/drawing/2014/main" id="{8AEBE23D-420D-5A46-8F4C-76EB4994EE46}"/>
              </a:ext>
            </a:extLst>
          </p:cNvPr>
          <p:cNvSpPr>
            <a:spLocks noGrp="1"/>
          </p:cNvSpPr>
          <p:nvPr>
            <p:ph sz="half" idx="2"/>
          </p:nvPr>
        </p:nvSpPr>
        <p:spPr>
          <a:xfrm>
            <a:off x="839788" y="2505075"/>
            <a:ext cx="5157787"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5" name="Pladsholder til tekst 4">
            <a:extLst>
              <a:ext uri="{FF2B5EF4-FFF2-40B4-BE49-F238E27FC236}">
                <a16:creationId xmlns:a16="http://schemas.microsoft.com/office/drawing/2014/main" id="{7EDAECB3-7143-2548-8BA4-F3094F864E8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a-DK"/>
              <a:t>Klik for at redigere teksttypografierne i masteren</a:t>
            </a:r>
          </a:p>
        </p:txBody>
      </p:sp>
      <p:sp>
        <p:nvSpPr>
          <p:cNvPr id="6" name="Pladsholder til indhold 5">
            <a:extLst>
              <a:ext uri="{FF2B5EF4-FFF2-40B4-BE49-F238E27FC236}">
                <a16:creationId xmlns:a16="http://schemas.microsoft.com/office/drawing/2014/main" id="{2247A39F-5CA6-DE43-AA9A-3BBB13DBC658}"/>
              </a:ext>
            </a:extLst>
          </p:cNvPr>
          <p:cNvSpPr>
            <a:spLocks noGrp="1"/>
          </p:cNvSpPr>
          <p:nvPr>
            <p:ph sz="quarter" idx="4"/>
          </p:nvPr>
        </p:nvSpPr>
        <p:spPr>
          <a:xfrm>
            <a:off x="6172200" y="2505075"/>
            <a:ext cx="5183188" cy="3684588"/>
          </a:xfrm>
        </p:spPr>
        <p:txBody>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7" name="Pladsholder til dato 6">
            <a:extLst>
              <a:ext uri="{FF2B5EF4-FFF2-40B4-BE49-F238E27FC236}">
                <a16:creationId xmlns:a16="http://schemas.microsoft.com/office/drawing/2014/main" id="{E1BAD931-A2E9-1646-A584-A522F293EC0F}"/>
              </a:ext>
            </a:extLst>
          </p:cNvPr>
          <p:cNvSpPr>
            <a:spLocks noGrp="1"/>
          </p:cNvSpPr>
          <p:nvPr>
            <p:ph type="dt" sz="half" idx="10"/>
          </p:nvPr>
        </p:nvSpPr>
        <p:spPr/>
        <p:txBody>
          <a:bodyPr/>
          <a:lstStyle/>
          <a:p>
            <a:fld id="{97168EAE-FB4A-B249-98F8-A190160CF1E3}" type="datetimeFigureOut">
              <a:rPr lang="da-DK" smtClean="0"/>
              <a:t>12.05.2020</a:t>
            </a:fld>
            <a:endParaRPr lang="da-DK"/>
          </a:p>
        </p:txBody>
      </p:sp>
      <p:sp>
        <p:nvSpPr>
          <p:cNvPr id="8" name="Pladsholder til sidefod 7">
            <a:extLst>
              <a:ext uri="{FF2B5EF4-FFF2-40B4-BE49-F238E27FC236}">
                <a16:creationId xmlns:a16="http://schemas.microsoft.com/office/drawing/2014/main" id="{47F3E3DB-238F-854A-9830-F956A5B6AB69}"/>
              </a:ext>
            </a:extLst>
          </p:cNvPr>
          <p:cNvSpPr>
            <a:spLocks noGrp="1"/>
          </p:cNvSpPr>
          <p:nvPr>
            <p:ph type="ftr" sz="quarter" idx="11"/>
          </p:nvPr>
        </p:nvSpPr>
        <p:spPr/>
        <p:txBody>
          <a:bodyPr/>
          <a:lstStyle/>
          <a:p>
            <a:endParaRPr lang="da-DK"/>
          </a:p>
        </p:txBody>
      </p:sp>
      <p:sp>
        <p:nvSpPr>
          <p:cNvPr id="9" name="Pladsholder til slidenummer 8">
            <a:extLst>
              <a:ext uri="{FF2B5EF4-FFF2-40B4-BE49-F238E27FC236}">
                <a16:creationId xmlns:a16="http://schemas.microsoft.com/office/drawing/2014/main" id="{B9D81605-6E81-2143-A69B-B636F8BF607E}"/>
              </a:ext>
            </a:extLst>
          </p:cNvPr>
          <p:cNvSpPr>
            <a:spLocks noGrp="1"/>
          </p:cNvSpPr>
          <p:nvPr>
            <p:ph type="sldNum" sz="quarter" idx="12"/>
          </p:nvPr>
        </p:nvSpPr>
        <p:spPr/>
        <p:txBody>
          <a:bodyPr/>
          <a:lstStyle/>
          <a:p>
            <a:fld id="{40364CF9-528C-9B43-A792-03BA383FBAC6}" type="slidenum">
              <a:rPr lang="da-DK" smtClean="0"/>
              <a:t>‹#›</a:t>
            </a:fld>
            <a:endParaRPr lang="da-DK"/>
          </a:p>
        </p:txBody>
      </p:sp>
    </p:spTree>
    <p:extLst>
      <p:ext uri="{BB962C8B-B14F-4D97-AF65-F5344CB8AC3E}">
        <p14:creationId xmlns:p14="http://schemas.microsoft.com/office/powerpoint/2010/main" val="5370061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Kun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6BC58B2-AF59-BA44-BAAA-41407635154B}"/>
              </a:ext>
            </a:extLst>
          </p:cNvPr>
          <p:cNvSpPr>
            <a:spLocks noGrp="1"/>
          </p:cNvSpPr>
          <p:nvPr>
            <p:ph type="title"/>
          </p:nvPr>
        </p:nvSpPr>
        <p:spPr/>
        <p:txBody>
          <a:bodyPr/>
          <a:lstStyle/>
          <a:p>
            <a:r>
              <a:rPr lang="da-DK"/>
              <a:t>Klik for at redigere titeltypografien i masteren</a:t>
            </a:r>
          </a:p>
        </p:txBody>
      </p:sp>
      <p:sp>
        <p:nvSpPr>
          <p:cNvPr id="3" name="Pladsholder til dato 2">
            <a:extLst>
              <a:ext uri="{FF2B5EF4-FFF2-40B4-BE49-F238E27FC236}">
                <a16:creationId xmlns:a16="http://schemas.microsoft.com/office/drawing/2014/main" id="{7A5CF4F2-FBA9-EB49-A774-D7D3CC498C37}"/>
              </a:ext>
            </a:extLst>
          </p:cNvPr>
          <p:cNvSpPr>
            <a:spLocks noGrp="1"/>
          </p:cNvSpPr>
          <p:nvPr>
            <p:ph type="dt" sz="half" idx="10"/>
          </p:nvPr>
        </p:nvSpPr>
        <p:spPr/>
        <p:txBody>
          <a:bodyPr/>
          <a:lstStyle/>
          <a:p>
            <a:fld id="{97168EAE-FB4A-B249-98F8-A190160CF1E3}" type="datetimeFigureOut">
              <a:rPr lang="da-DK" smtClean="0"/>
              <a:t>12.05.2020</a:t>
            </a:fld>
            <a:endParaRPr lang="da-DK"/>
          </a:p>
        </p:txBody>
      </p:sp>
      <p:sp>
        <p:nvSpPr>
          <p:cNvPr id="4" name="Pladsholder til sidefod 3">
            <a:extLst>
              <a:ext uri="{FF2B5EF4-FFF2-40B4-BE49-F238E27FC236}">
                <a16:creationId xmlns:a16="http://schemas.microsoft.com/office/drawing/2014/main" id="{319B3E8B-4A3F-E148-ADD7-0B3E593F974C}"/>
              </a:ext>
            </a:extLst>
          </p:cNvPr>
          <p:cNvSpPr>
            <a:spLocks noGrp="1"/>
          </p:cNvSpPr>
          <p:nvPr>
            <p:ph type="ftr" sz="quarter" idx="11"/>
          </p:nvPr>
        </p:nvSpPr>
        <p:spPr/>
        <p:txBody>
          <a:bodyPr/>
          <a:lstStyle/>
          <a:p>
            <a:endParaRPr lang="da-DK"/>
          </a:p>
        </p:txBody>
      </p:sp>
      <p:sp>
        <p:nvSpPr>
          <p:cNvPr id="5" name="Pladsholder til slidenummer 4">
            <a:extLst>
              <a:ext uri="{FF2B5EF4-FFF2-40B4-BE49-F238E27FC236}">
                <a16:creationId xmlns:a16="http://schemas.microsoft.com/office/drawing/2014/main" id="{70A419D5-52C1-CC4C-A26C-DA6C1984F844}"/>
              </a:ext>
            </a:extLst>
          </p:cNvPr>
          <p:cNvSpPr>
            <a:spLocks noGrp="1"/>
          </p:cNvSpPr>
          <p:nvPr>
            <p:ph type="sldNum" sz="quarter" idx="12"/>
          </p:nvPr>
        </p:nvSpPr>
        <p:spPr/>
        <p:txBody>
          <a:bodyPr/>
          <a:lstStyle/>
          <a:p>
            <a:fld id="{40364CF9-528C-9B43-A792-03BA383FBAC6}" type="slidenum">
              <a:rPr lang="da-DK" smtClean="0"/>
              <a:t>‹#›</a:t>
            </a:fld>
            <a:endParaRPr lang="da-DK"/>
          </a:p>
        </p:txBody>
      </p:sp>
    </p:spTree>
    <p:extLst>
      <p:ext uri="{BB962C8B-B14F-4D97-AF65-F5344CB8AC3E}">
        <p14:creationId xmlns:p14="http://schemas.microsoft.com/office/powerpoint/2010/main" val="3369454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om">
    <p:spTree>
      <p:nvGrpSpPr>
        <p:cNvPr id="1" name=""/>
        <p:cNvGrpSpPr/>
        <p:nvPr/>
      </p:nvGrpSpPr>
      <p:grpSpPr>
        <a:xfrm>
          <a:off x="0" y="0"/>
          <a:ext cx="0" cy="0"/>
          <a:chOff x="0" y="0"/>
          <a:chExt cx="0" cy="0"/>
        </a:xfrm>
      </p:grpSpPr>
      <p:sp>
        <p:nvSpPr>
          <p:cNvPr id="2" name="Pladsholder til dato 1">
            <a:extLst>
              <a:ext uri="{FF2B5EF4-FFF2-40B4-BE49-F238E27FC236}">
                <a16:creationId xmlns:a16="http://schemas.microsoft.com/office/drawing/2014/main" id="{2C1B97E3-1CA7-C44D-8D45-D7B91017A999}"/>
              </a:ext>
            </a:extLst>
          </p:cNvPr>
          <p:cNvSpPr>
            <a:spLocks noGrp="1"/>
          </p:cNvSpPr>
          <p:nvPr>
            <p:ph type="dt" sz="half" idx="10"/>
          </p:nvPr>
        </p:nvSpPr>
        <p:spPr/>
        <p:txBody>
          <a:bodyPr/>
          <a:lstStyle/>
          <a:p>
            <a:fld id="{97168EAE-FB4A-B249-98F8-A190160CF1E3}" type="datetimeFigureOut">
              <a:rPr lang="da-DK" smtClean="0"/>
              <a:t>12.05.2020</a:t>
            </a:fld>
            <a:endParaRPr lang="da-DK"/>
          </a:p>
        </p:txBody>
      </p:sp>
      <p:sp>
        <p:nvSpPr>
          <p:cNvPr id="3" name="Pladsholder til sidefod 2">
            <a:extLst>
              <a:ext uri="{FF2B5EF4-FFF2-40B4-BE49-F238E27FC236}">
                <a16:creationId xmlns:a16="http://schemas.microsoft.com/office/drawing/2014/main" id="{949EC978-17DE-8641-9DC6-843F0BF03133}"/>
              </a:ext>
            </a:extLst>
          </p:cNvPr>
          <p:cNvSpPr>
            <a:spLocks noGrp="1"/>
          </p:cNvSpPr>
          <p:nvPr>
            <p:ph type="ftr" sz="quarter" idx="11"/>
          </p:nvPr>
        </p:nvSpPr>
        <p:spPr/>
        <p:txBody>
          <a:bodyPr/>
          <a:lstStyle/>
          <a:p>
            <a:endParaRPr lang="da-DK"/>
          </a:p>
        </p:txBody>
      </p:sp>
      <p:sp>
        <p:nvSpPr>
          <p:cNvPr id="4" name="Pladsholder til slidenummer 3">
            <a:extLst>
              <a:ext uri="{FF2B5EF4-FFF2-40B4-BE49-F238E27FC236}">
                <a16:creationId xmlns:a16="http://schemas.microsoft.com/office/drawing/2014/main" id="{9E094D39-0BB1-8343-BC7F-88FDF1A1DD15}"/>
              </a:ext>
            </a:extLst>
          </p:cNvPr>
          <p:cNvSpPr>
            <a:spLocks noGrp="1"/>
          </p:cNvSpPr>
          <p:nvPr>
            <p:ph type="sldNum" sz="quarter" idx="12"/>
          </p:nvPr>
        </p:nvSpPr>
        <p:spPr/>
        <p:txBody>
          <a:bodyPr/>
          <a:lstStyle/>
          <a:p>
            <a:fld id="{40364CF9-528C-9B43-A792-03BA383FBAC6}" type="slidenum">
              <a:rPr lang="da-DK" smtClean="0"/>
              <a:t>‹#›</a:t>
            </a:fld>
            <a:endParaRPr lang="da-DK"/>
          </a:p>
        </p:txBody>
      </p:sp>
    </p:spTree>
    <p:extLst>
      <p:ext uri="{BB962C8B-B14F-4D97-AF65-F5344CB8AC3E}">
        <p14:creationId xmlns:p14="http://schemas.microsoft.com/office/powerpoint/2010/main" val="37839825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dhold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C179BDC-92BA-4447-8DC2-FD61564E44B5}"/>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p>
        </p:txBody>
      </p:sp>
      <p:sp>
        <p:nvSpPr>
          <p:cNvPr id="3" name="Pladsholder til indhold 2">
            <a:extLst>
              <a:ext uri="{FF2B5EF4-FFF2-40B4-BE49-F238E27FC236}">
                <a16:creationId xmlns:a16="http://schemas.microsoft.com/office/drawing/2014/main" id="{2EFC3D35-02A1-6E42-9D9B-47CD5C117D1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tekst 3">
            <a:extLst>
              <a:ext uri="{FF2B5EF4-FFF2-40B4-BE49-F238E27FC236}">
                <a16:creationId xmlns:a16="http://schemas.microsoft.com/office/drawing/2014/main" id="{296359FA-CC1C-6947-B3E6-6D219545BE2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E258F8C5-7484-E74A-8E0D-E8F195B7C6DC}"/>
              </a:ext>
            </a:extLst>
          </p:cNvPr>
          <p:cNvSpPr>
            <a:spLocks noGrp="1"/>
          </p:cNvSpPr>
          <p:nvPr>
            <p:ph type="dt" sz="half" idx="10"/>
          </p:nvPr>
        </p:nvSpPr>
        <p:spPr/>
        <p:txBody>
          <a:bodyPr/>
          <a:lstStyle/>
          <a:p>
            <a:fld id="{97168EAE-FB4A-B249-98F8-A190160CF1E3}" type="datetimeFigureOut">
              <a:rPr lang="da-DK" smtClean="0"/>
              <a:t>12.05.2020</a:t>
            </a:fld>
            <a:endParaRPr lang="da-DK"/>
          </a:p>
        </p:txBody>
      </p:sp>
      <p:sp>
        <p:nvSpPr>
          <p:cNvPr id="6" name="Pladsholder til sidefod 5">
            <a:extLst>
              <a:ext uri="{FF2B5EF4-FFF2-40B4-BE49-F238E27FC236}">
                <a16:creationId xmlns:a16="http://schemas.microsoft.com/office/drawing/2014/main" id="{09284D41-77E2-1843-AB7C-FE250A64F583}"/>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744EDEE4-8186-6B4F-8CD9-A40CC472E969}"/>
              </a:ext>
            </a:extLst>
          </p:cNvPr>
          <p:cNvSpPr>
            <a:spLocks noGrp="1"/>
          </p:cNvSpPr>
          <p:nvPr>
            <p:ph type="sldNum" sz="quarter" idx="12"/>
          </p:nvPr>
        </p:nvSpPr>
        <p:spPr/>
        <p:txBody>
          <a:bodyPr/>
          <a:lstStyle/>
          <a:p>
            <a:fld id="{40364CF9-528C-9B43-A792-03BA383FBAC6}" type="slidenum">
              <a:rPr lang="da-DK" smtClean="0"/>
              <a:t>‹#›</a:t>
            </a:fld>
            <a:endParaRPr lang="da-DK"/>
          </a:p>
        </p:txBody>
      </p:sp>
    </p:spTree>
    <p:extLst>
      <p:ext uri="{BB962C8B-B14F-4D97-AF65-F5344CB8AC3E}">
        <p14:creationId xmlns:p14="http://schemas.microsoft.com/office/powerpoint/2010/main" val="3362484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lede med billedteks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CBBE364-666B-724B-BC37-2E1C953DC3FC}"/>
              </a:ext>
            </a:extLst>
          </p:cNvPr>
          <p:cNvSpPr>
            <a:spLocks noGrp="1"/>
          </p:cNvSpPr>
          <p:nvPr>
            <p:ph type="title"/>
          </p:nvPr>
        </p:nvSpPr>
        <p:spPr>
          <a:xfrm>
            <a:off x="839788" y="457200"/>
            <a:ext cx="3932237" cy="1600200"/>
          </a:xfrm>
        </p:spPr>
        <p:txBody>
          <a:bodyPr anchor="b"/>
          <a:lstStyle>
            <a:lvl1pPr>
              <a:defRPr sz="3200"/>
            </a:lvl1pPr>
          </a:lstStyle>
          <a:p>
            <a:r>
              <a:rPr lang="da-DK"/>
              <a:t>Klik for at redigere titeltypografien i masteren</a:t>
            </a:r>
          </a:p>
        </p:txBody>
      </p:sp>
      <p:sp>
        <p:nvSpPr>
          <p:cNvPr id="3" name="Pladsholder til billede 2">
            <a:extLst>
              <a:ext uri="{FF2B5EF4-FFF2-40B4-BE49-F238E27FC236}">
                <a16:creationId xmlns:a16="http://schemas.microsoft.com/office/drawing/2014/main" id="{02E1B392-661E-914A-8054-9C3801C4BF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a-DK"/>
          </a:p>
        </p:txBody>
      </p:sp>
      <p:sp>
        <p:nvSpPr>
          <p:cNvPr id="4" name="Pladsholder til tekst 3">
            <a:extLst>
              <a:ext uri="{FF2B5EF4-FFF2-40B4-BE49-F238E27FC236}">
                <a16:creationId xmlns:a16="http://schemas.microsoft.com/office/drawing/2014/main" id="{7E2D31AC-0184-2B4F-BE02-359A73FD6D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a-DK"/>
              <a:t>Klik for at redigere teksttypografierne i masteren</a:t>
            </a:r>
          </a:p>
        </p:txBody>
      </p:sp>
      <p:sp>
        <p:nvSpPr>
          <p:cNvPr id="5" name="Pladsholder til dato 4">
            <a:extLst>
              <a:ext uri="{FF2B5EF4-FFF2-40B4-BE49-F238E27FC236}">
                <a16:creationId xmlns:a16="http://schemas.microsoft.com/office/drawing/2014/main" id="{0B222B3D-9994-8241-9335-6012FF3A17E8}"/>
              </a:ext>
            </a:extLst>
          </p:cNvPr>
          <p:cNvSpPr>
            <a:spLocks noGrp="1"/>
          </p:cNvSpPr>
          <p:nvPr>
            <p:ph type="dt" sz="half" idx="10"/>
          </p:nvPr>
        </p:nvSpPr>
        <p:spPr/>
        <p:txBody>
          <a:bodyPr/>
          <a:lstStyle/>
          <a:p>
            <a:fld id="{97168EAE-FB4A-B249-98F8-A190160CF1E3}" type="datetimeFigureOut">
              <a:rPr lang="da-DK" smtClean="0"/>
              <a:t>12.05.2020</a:t>
            </a:fld>
            <a:endParaRPr lang="da-DK"/>
          </a:p>
        </p:txBody>
      </p:sp>
      <p:sp>
        <p:nvSpPr>
          <p:cNvPr id="6" name="Pladsholder til sidefod 5">
            <a:extLst>
              <a:ext uri="{FF2B5EF4-FFF2-40B4-BE49-F238E27FC236}">
                <a16:creationId xmlns:a16="http://schemas.microsoft.com/office/drawing/2014/main" id="{4A59B546-F8D5-5B4C-B505-FF7715DD0A28}"/>
              </a:ext>
            </a:extLst>
          </p:cNvPr>
          <p:cNvSpPr>
            <a:spLocks noGrp="1"/>
          </p:cNvSpPr>
          <p:nvPr>
            <p:ph type="ftr" sz="quarter" idx="11"/>
          </p:nvPr>
        </p:nvSpPr>
        <p:spPr/>
        <p:txBody>
          <a:bodyPr/>
          <a:lstStyle/>
          <a:p>
            <a:endParaRPr lang="da-DK"/>
          </a:p>
        </p:txBody>
      </p:sp>
      <p:sp>
        <p:nvSpPr>
          <p:cNvPr id="7" name="Pladsholder til slidenummer 6">
            <a:extLst>
              <a:ext uri="{FF2B5EF4-FFF2-40B4-BE49-F238E27FC236}">
                <a16:creationId xmlns:a16="http://schemas.microsoft.com/office/drawing/2014/main" id="{60A0036E-5613-6B43-A220-202E6A088E28}"/>
              </a:ext>
            </a:extLst>
          </p:cNvPr>
          <p:cNvSpPr>
            <a:spLocks noGrp="1"/>
          </p:cNvSpPr>
          <p:nvPr>
            <p:ph type="sldNum" sz="quarter" idx="12"/>
          </p:nvPr>
        </p:nvSpPr>
        <p:spPr/>
        <p:txBody>
          <a:bodyPr/>
          <a:lstStyle/>
          <a:p>
            <a:fld id="{40364CF9-528C-9B43-A792-03BA383FBAC6}" type="slidenum">
              <a:rPr lang="da-DK" smtClean="0"/>
              <a:t>‹#›</a:t>
            </a:fld>
            <a:endParaRPr lang="da-DK"/>
          </a:p>
        </p:txBody>
      </p:sp>
    </p:spTree>
    <p:extLst>
      <p:ext uri="{BB962C8B-B14F-4D97-AF65-F5344CB8AC3E}">
        <p14:creationId xmlns:p14="http://schemas.microsoft.com/office/powerpoint/2010/main" val="215577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Pladsholder til titel 1">
            <a:extLst>
              <a:ext uri="{FF2B5EF4-FFF2-40B4-BE49-F238E27FC236}">
                <a16:creationId xmlns:a16="http://schemas.microsoft.com/office/drawing/2014/main" id="{0FB63C5A-C7BA-924C-9857-72956D1FED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a-DK"/>
              <a:t>Klik for at redigere titeltypografien i masteren</a:t>
            </a:r>
          </a:p>
        </p:txBody>
      </p:sp>
      <p:sp>
        <p:nvSpPr>
          <p:cNvPr id="3" name="Pladsholder til tekst 2">
            <a:extLst>
              <a:ext uri="{FF2B5EF4-FFF2-40B4-BE49-F238E27FC236}">
                <a16:creationId xmlns:a16="http://schemas.microsoft.com/office/drawing/2014/main" id="{C5BC8DA7-F6E9-924B-AEAE-C6BE0AE0F4D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a-DK"/>
              <a:t>Klik for at redigere teksttypografierne i masteren</a:t>
            </a:r>
          </a:p>
          <a:p>
            <a:pPr lvl="1"/>
            <a:r>
              <a:rPr lang="da-DK"/>
              <a:t>Andet niveau</a:t>
            </a:r>
          </a:p>
          <a:p>
            <a:pPr lvl="2"/>
            <a:r>
              <a:rPr lang="da-DK"/>
              <a:t>Tredje niveau</a:t>
            </a:r>
          </a:p>
          <a:p>
            <a:pPr lvl="3"/>
            <a:r>
              <a:rPr lang="da-DK"/>
              <a:t>Fjerde niveau</a:t>
            </a:r>
          </a:p>
          <a:p>
            <a:pPr lvl="4"/>
            <a:r>
              <a:rPr lang="da-DK"/>
              <a:t>Femte niveau</a:t>
            </a:r>
          </a:p>
        </p:txBody>
      </p:sp>
      <p:sp>
        <p:nvSpPr>
          <p:cNvPr id="4" name="Pladsholder til dato 3">
            <a:extLst>
              <a:ext uri="{FF2B5EF4-FFF2-40B4-BE49-F238E27FC236}">
                <a16:creationId xmlns:a16="http://schemas.microsoft.com/office/drawing/2014/main" id="{5092CF34-0131-CC48-B8C4-1DABD23CCAF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168EAE-FB4A-B249-98F8-A190160CF1E3}" type="datetimeFigureOut">
              <a:rPr lang="da-DK" smtClean="0"/>
              <a:t>12.05.2020</a:t>
            </a:fld>
            <a:endParaRPr lang="da-DK"/>
          </a:p>
        </p:txBody>
      </p:sp>
      <p:sp>
        <p:nvSpPr>
          <p:cNvPr id="5" name="Pladsholder til sidefod 4">
            <a:extLst>
              <a:ext uri="{FF2B5EF4-FFF2-40B4-BE49-F238E27FC236}">
                <a16:creationId xmlns:a16="http://schemas.microsoft.com/office/drawing/2014/main" id="{F2B9F347-F639-0A4C-BD07-2D7D7DEDA81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a-DK"/>
          </a:p>
        </p:txBody>
      </p:sp>
      <p:sp>
        <p:nvSpPr>
          <p:cNvPr id="6" name="Pladsholder til slidenummer 5">
            <a:extLst>
              <a:ext uri="{FF2B5EF4-FFF2-40B4-BE49-F238E27FC236}">
                <a16:creationId xmlns:a16="http://schemas.microsoft.com/office/drawing/2014/main" id="{BC17B0CD-7B9A-5245-844C-97AB335AE30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364CF9-528C-9B43-A792-03BA383FBAC6}" type="slidenum">
              <a:rPr lang="da-DK" smtClean="0"/>
              <a:t>‹#›</a:t>
            </a:fld>
            <a:endParaRPr lang="da-DK"/>
          </a:p>
        </p:txBody>
      </p:sp>
    </p:spTree>
    <p:extLst>
      <p:ext uri="{BB962C8B-B14F-4D97-AF65-F5344CB8AC3E}">
        <p14:creationId xmlns:p14="http://schemas.microsoft.com/office/powerpoint/2010/main" val="18102783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a-D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hsh@plan.aau.dk" TargetMode="External"/><Relationship Id="rId2" Type="http://schemas.openxmlformats.org/officeDocument/2006/relationships/image" Target="../media/image1.jpg"/><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4.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8" Type="http://schemas.openxmlformats.org/officeDocument/2006/relationships/hyperlink" Target="https://www.kk.dk/sites/default/files/edoc/Attachments/21844690-29906107-1.pdf" TargetMode="External"/><Relationship Id="rId3" Type="http://schemas.openxmlformats.org/officeDocument/2006/relationships/image" Target="../media/image4.png"/><Relationship Id="rId7" Type="http://schemas.openxmlformats.org/officeDocument/2006/relationships/hyperlink" Target="https://www.kl.dk/media/22077/kkr_faktark_oestlig_ringvej_140818.pdf" TargetMode="External"/><Relationship Id="rId2" Type="http://schemas.openxmlformats.org/officeDocument/2006/relationships/image" Target="../media/image2.emf"/><Relationship Id="rId1" Type="http://schemas.openxmlformats.org/officeDocument/2006/relationships/slideLayout" Target="../slideLayouts/slideLayout4.xml"/><Relationship Id="rId6" Type="http://schemas.openxmlformats.org/officeDocument/2006/relationships/hyperlink" Target="https://www.trm.dk/media/3101/faktaark-om-lynetteholmen.pdf" TargetMode="External"/><Relationship Id="rId5" Type="http://schemas.openxmlformats.org/officeDocument/2006/relationships/hyperlink" Target="https://www.dinletbane.dk/da/" TargetMode="External"/><Relationship Id="rId4" Type="http://schemas.openxmlformats.org/officeDocument/2006/relationships/hyperlink" Target="https://m.dk/vi-bygger-nye-linjer/m4-til-sydhavn/" TargetMode="External"/><Relationship Id="rId9" Type="http://schemas.openxmlformats.org/officeDocument/2006/relationships/hyperlink" Target="https://ing.dk/artikel/ny-motorvej-sigte-regeringens-ring-5-har-lange-udsigter-223430"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4.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4.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emf"/><Relationship Id="rId1" Type="http://schemas.openxmlformats.org/officeDocument/2006/relationships/slideLayout" Target="../slideLayouts/slideLayout4.xml"/><Relationship Id="rId5" Type="http://schemas.openxmlformats.org/officeDocument/2006/relationships/image" Target="../media/image13.png"/><Relationship Id="rId4" Type="http://schemas.openxmlformats.org/officeDocument/2006/relationships/image" Target="../media/image1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Billede 16" descr="Et billede, der indeholder bygning, udendørs, person, vej&#10;&#10;Automatisk genereret beskrivelse">
            <a:extLst>
              <a:ext uri="{FF2B5EF4-FFF2-40B4-BE49-F238E27FC236}">
                <a16:creationId xmlns:a16="http://schemas.microsoft.com/office/drawing/2014/main" id="{CEB08942-C44E-7146-8B3F-96D43922EE64}"/>
              </a:ext>
            </a:extLst>
          </p:cNvPr>
          <p:cNvPicPr>
            <a:picLocks noChangeAspect="1"/>
          </p:cNvPicPr>
          <p:nvPr/>
        </p:nvPicPr>
        <p:blipFill rotWithShape="1">
          <a:blip r:embed="rId2"/>
          <a:srcRect t="8640" r="14518" b="19233"/>
          <a:stretch/>
        </p:blipFill>
        <p:spPr>
          <a:xfrm>
            <a:off x="0" y="0"/>
            <a:ext cx="12192000" cy="6858000"/>
          </a:xfrm>
          <a:prstGeom prst="rect">
            <a:avLst/>
          </a:prstGeom>
        </p:spPr>
      </p:pic>
      <p:sp>
        <p:nvSpPr>
          <p:cNvPr id="9" name="Rektangel 8">
            <a:extLst>
              <a:ext uri="{FF2B5EF4-FFF2-40B4-BE49-F238E27FC236}">
                <a16:creationId xmlns:a16="http://schemas.microsoft.com/office/drawing/2014/main" id="{7E05CA1C-A82F-E64D-85EE-A40EDF8C01F9}"/>
              </a:ext>
            </a:extLst>
          </p:cNvPr>
          <p:cNvSpPr/>
          <p:nvPr/>
        </p:nvSpPr>
        <p:spPr>
          <a:xfrm>
            <a:off x="0" y="0"/>
            <a:ext cx="5060629" cy="6858000"/>
          </a:xfrm>
          <a:prstGeom prst="rect">
            <a:avLst/>
          </a:prstGeom>
          <a:solidFill>
            <a:srgbClr val="00407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a-DK"/>
          </a:p>
        </p:txBody>
      </p:sp>
      <p:sp>
        <p:nvSpPr>
          <p:cNvPr id="2" name="Titel 1">
            <a:extLst>
              <a:ext uri="{FF2B5EF4-FFF2-40B4-BE49-F238E27FC236}">
                <a16:creationId xmlns:a16="http://schemas.microsoft.com/office/drawing/2014/main" id="{AEC1CCBF-AC97-4840-A941-376DB5EFE0CF}"/>
              </a:ext>
            </a:extLst>
          </p:cNvPr>
          <p:cNvSpPr>
            <a:spLocks noGrp="1"/>
          </p:cNvSpPr>
          <p:nvPr>
            <p:ph type="ctrTitle"/>
          </p:nvPr>
        </p:nvSpPr>
        <p:spPr>
          <a:xfrm>
            <a:off x="135833" y="1884830"/>
            <a:ext cx="4788961" cy="2948682"/>
          </a:xfrm>
        </p:spPr>
        <p:txBody>
          <a:bodyPr>
            <a:noAutofit/>
          </a:bodyPr>
          <a:lstStyle/>
          <a:p>
            <a:pPr algn="l">
              <a:lnSpc>
                <a:spcPct val="120000"/>
              </a:lnSpc>
            </a:pPr>
            <a:br>
              <a:rPr lang="en-GB" sz="2800" b="1"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rPr>
            </a:br>
            <a:br>
              <a:rPr lang="en-GB" sz="2800" b="1"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rPr>
            </a:br>
            <a:r>
              <a:rPr lang="en-GB" sz="2800" b="1"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rPr>
              <a:t>Future infrastructure projects in the Capital Region and Eastern Zealand</a:t>
            </a:r>
            <a:br>
              <a:rPr lang="en-GB" sz="2800" b="1"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rPr>
            </a:br>
            <a:br>
              <a:rPr lang="en-GB" sz="2800" b="1"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rPr>
            </a:br>
            <a:endParaRPr lang="en-GB" sz="2800" b="1"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endParaRPr>
          </a:p>
        </p:txBody>
      </p:sp>
      <p:sp>
        <p:nvSpPr>
          <p:cNvPr id="3" name="Undertitel 2">
            <a:extLst>
              <a:ext uri="{FF2B5EF4-FFF2-40B4-BE49-F238E27FC236}">
                <a16:creationId xmlns:a16="http://schemas.microsoft.com/office/drawing/2014/main" id="{756A787B-4BEE-0B4F-92CB-9D55B6BCFD7C}"/>
              </a:ext>
            </a:extLst>
          </p:cNvPr>
          <p:cNvSpPr>
            <a:spLocks noGrp="1"/>
          </p:cNvSpPr>
          <p:nvPr>
            <p:ph type="subTitle" idx="1"/>
          </p:nvPr>
        </p:nvSpPr>
        <p:spPr>
          <a:xfrm>
            <a:off x="135833" y="5328574"/>
            <a:ext cx="4439503" cy="1199384"/>
          </a:xfrm>
        </p:spPr>
        <p:txBody>
          <a:bodyPr>
            <a:noAutofit/>
          </a:bodyPr>
          <a:lstStyle/>
          <a:p>
            <a:pPr algn="l"/>
            <a:r>
              <a:rPr lang="en-GB" sz="1800"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rPr>
              <a:t>Henning </a:t>
            </a:r>
            <a:r>
              <a:rPr lang="en-GB" sz="1800" dirty="0" err="1">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rPr>
              <a:t>Sten</a:t>
            </a:r>
            <a:r>
              <a:rPr lang="en-GB" sz="1800"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rPr>
              <a:t> Hansen</a:t>
            </a:r>
          </a:p>
          <a:p>
            <a:pPr algn="l"/>
            <a:r>
              <a:rPr lang="en-GB" sz="1800"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rPr>
              <a:t>Aalborg University Copenhagen</a:t>
            </a:r>
          </a:p>
          <a:p>
            <a:pPr algn="l"/>
            <a:r>
              <a:rPr lang="en-GB" sz="1800"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hlinkClick r:id="rId3"/>
              </a:rPr>
              <a:t>hsh@plan.aau.dk</a:t>
            </a:r>
            <a:r>
              <a:rPr lang="en-GB" sz="1800" dirty="0">
                <a:solidFill>
                  <a:schemeClr val="bg1">
                    <a:lumMod val="85000"/>
                  </a:schemeClr>
                </a:solidFill>
                <a:latin typeface="Verdana" panose="020B0604030504040204" pitchFamily="34" charset="0"/>
                <a:ea typeface="Verdana" panose="020B0604030504040204" pitchFamily="34" charset="0"/>
                <a:cs typeface="Verdana" panose="020B0604030504040204" pitchFamily="34" charset="0"/>
              </a:rPr>
              <a:t> </a:t>
            </a:r>
          </a:p>
        </p:txBody>
      </p:sp>
      <p:cxnSp>
        <p:nvCxnSpPr>
          <p:cNvPr id="11" name="Lige forbindelse 10">
            <a:extLst>
              <a:ext uri="{FF2B5EF4-FFF2-40B4-BE49-F238E27FC236}">
                <a16:creationId xmlns:a16="http://schemas.microsoft.com/office/drawing/2014/main" id="{2F5D2C15-5669-5C46-B038-562322414184}"/>
              </a:ext>
            </a:extLst>
          </p:cNvPr>
          <p:cNvCxnSpPr>
            <a:cxnSpLocks/>
          </p:cNvCxnSpPr>
          <p:nvPr/>
        </p:nvCxnSpPr>
        <p:spPr>
          <a:xfrm>
            <a:off x="1025852" y="4998532"/>
            <a:ext cx="1730599" cy="0"/>
          </a:xfrm>
          <a:prstGeom prst="line">
            <a:avLst/>
          </a:prstGeom>
          <a:ln w="76200">
            <a:solidFill>
              <a:srgbClr val="EF8218"/>
            </a:solidFill>
          </a:ln>
        </p:spPr>
        <p:style>
          <a:lnRef idx="1">
            <a:schemeClr val="accent1"/>
          </a:lnRef>
          <a:fillRef idx="0">
            <a:schemeClr val="accent1"/>
          </a:fillRef>
          <a:effectRef idx="0">
            <a:schemeClr val="accent1"/>
          </a:effectRef>
          <a:fontRef idx="minor">
            <a:schemeClr val="tx1"/>
          </a:fontRef>
        </p:style>
      </p:cxnSp>
      <p:pic>
        <p:nvPicPr>
          <p:cNvPr id="8" name="Billede 7">
            <a:extLst>
              <a:ext uri="{FF2B5EF4-FFF2-40B4-BE49-F238E27FC236}">
                <a16:creationId xmlns:a16="http://schemas.microsoft.com/office/drawing/2014/main" id="{63AE4037-34CC-7B4D-A6EF-2BAD172C47B0}"/>
              </a:ext>
            </a:extLst>
          </p:cNvPr>
          <p:cNvPicPr>
            <a:picLocks noChangeAspect="1"/>
          </p:cNvPicPr>
          <p:nvPr/>
        </p:nvPicPr>
        <p:blipFill>
          <a:blip r:embed="rId4"/>
          <a:stretch>
            <a:fillRect/>
          </a:stretch>
        </p:blipFill>
        <p:spPr>
          <a:xfrm>
            <a:off x="8931674" y="598809"/>
            <a:ext cx="684425" cy="464762"/>
          </a:xfrm>
          <a:prstGeom prst="rect">
            <a:avLst/>
          </a:prstGeom>
        </p:spPr>
      </p:pic>
      <p:sp>
        <p:nvSpPr>
          <p:cNvPr id="10" name="Pladsholder til indhold 2">
            <a:extLst>
              <a:ext uri="{FF2B5EF4-FFF2-40B4-BE49-F238E27FC236}">
                <a16:creationId xmlns:a16="http://schemas.microsoft.com/office/drawing/2014/main" id="{65E78147-0B13-DF4C-826C-0929A6F01C3A}"/>
              </a:ext>
            </a:extLst>
          </p:cNvPr>
          <p:cNvSpPr txBox="1">
            <a:spLocks/>
          </p:cNvSpPr>
          <p:nvPr/>
        </p:nvSpPr>
        <p:spPr>
          <a:xfrm>
            <a:off x="9636264" y="643792"/>
            <a:ext cx="3410459" cy="464762"/>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spcBef>
                <a:spcPts val="1800"/>
              </a:spcBef>
              <a:spcAft>
                <a:spcPts val="1800"/>
              </a:spcAft>
              <a:buNone/>
            </a:pPr>
            <a:r>
              <a:rPr lang="da-DK" sz="1200" dirty="0" err="1">
                <a:latin typeface="Verdana" panose="020B0604030504040204" pitchFamily="34" charset="0"/>
                <a:ea typeface="Verdana" panose="020B0604030504040204" pitchFamily="34" charset="0"/>
                <a:cs typeface="Verdana" panose="020B0604030504040204" pitchFamily="34" charset="0"/>
              </a:rPr>
              <a:t>Funded</a:t>
            </a:r>
            <a:r>
              <a:rPr lang="da-DK" sz="1200" dirty="0">
                <a:latin typeface="Verdana" panose="020B0604030504040204" pitchFamily="34" charset="0"/>
                <a:ea typeface="Verdana" panose="020B0604030504040204" pitchFamily="34" charset="0"/>
                <a:cs typeface="Verdana" panose="020B0604030504040204" pitchFamily="34" charset="0"/>
              </a:rPr>
              <a:t> by the EU </a:t>
            </a:r>
            <a:br>
              <a:rPr lang="da-DK" sz="1200" dirty="0">
                <a:latin typeface="Verdana" panose="020B0604030504040204" pitchFamily="34" charset="0"/>
                <a:ea typeface="Verdana" panose="020B0604030504040204" pitchFamily="34" charset="0"/>
                <a:cs typeface="Verdana" panose="020B0604030504040204" pitchFamily="34" charset="0"/>
              </a:rPr>
            </a:br>
            <a:r>
              <a:rPr lang="da-DK" sz="1200" dirty="0">
                <a:latin typeface="Verdana" panose="020B0604030504040204" pitchFamily="34" charset="0"/>
                <a:ea typeface="Verdana" panose="020B0604030504040204" pitchFamily="34" charset="0"/>
                <a:cs typeface="Verdana" panose="020B0604030504040204" pitchFamily="34" charset="0"/>
              </a:rPr>
              <a:t>Horizon 2020 programme</a:t>
            </a:r>
          </a:p>
        </p:txBody>
      </p:sp>
      <p:pic>
        <p:nvPicPr>
          <p:cNvPr id="6" name="Billede 5">
            <a:extLst>
              <a:ext uri="{FF2B5EF4-FFF2-40B4-BE49-F238E27FC236}">
                <a16:creationId xmlns:a16="http://schemas.microsoft.com/office/drawing/2014/main" id="{35A17C63-D840-E049-A174-E0BE4207AD86}"/>
              </a:ext>
            </a:extLst>
          </p:cNvPr>
          <p:cNvPicPr>
            <a:picLocks noChangeAspect="1"/>
          </p:cNvPicPr>
          <p:nvPr/>
        </p:nvPicPr>
        <p:blipFill>
          <a:blip r:embed="rId5"/>
          <a:stretch>
            <a:fillRect/>
          </a:stretch>
        </p:blipFill>
        <p:spPr>
          <a:xfrm>
            <a:off x="515539" y="524354"/>
            <a:ext cx="2974056" cy="571500"/>
          </a:xfrm>
          <a:prstGeom prst="rect">
            <a:avLst/>
          </a:prstGeom>
        </p:spPr>
      </p:pic>
    </p:spTree>
    <p:extLst>
      <p:ext uri="{BB962C8B-B14F-4D97-AF65-F5344CB8AC3E}">
        <p14:creationId xmlns:p14="http://schemas.microsoft.com/office/powerpoint/2010/main" val="24085907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D491BB9-4D68-8444-8018-EF40B5380CA5}"/>
              </a:ext>
            </a:extLst>
          </p:cNvPr>
          <p:cNvSpPr txBox="1"/>
          <p:nvPr/>
        </p:nvSpPr>
        <p:spPr>
          <a:xfrm>
            <a:off x="421105" y="3693695"/>
            <a:ext cx="184731" cy="369332"/>
          </a:xfrm>
          <a:prstGeom prst="rect">
            <a:avLst/>
          </a:prstGeom>
          <a:noFill/>
        </p:spPr>
        <p:txBody>
          <a:bodyPr wrap="none" rtlCol="0">
            <a:spAutoFit/>
          </a:bodyPr>
          <a:lstStyle/>
          <a:p>
            <a:endParaRPr lang="en-GB" dirty="0"/>
          </a:p>
        </p:txBody>
      </p:sp>
      <p:pic>
        <p:nvPicPr>
          <p:cNvPr id="7" name="Billede 9">
            <a:extLst>
              <a:ext uri="{FF2B5EF4-FFF2-40B4-BE49-F238E27FC236}">
                <a16:creationId xmlns:a16="http://schemas.microsoft.com/office/drawing/2014/main" id="{1EEAC585-D884-224C-8034-D1B366B60AF0}"/>
              </a:ext>
            </a:extLst>
          </p:cNvPr>
          <p:cNvPicPr>
            <a:picLocks noChangeAspect="1"/>
          </p:cNvPicPr>
          <p:nvPr/>
        </p:nvPicPr>
        <p:blipFill>
          <a:blip r:embed="rId2"/>
          <a:stretch>
            <a:fillRect/>
          </a:stretch>
        </p:blipFill>
        <p:spPr>
          <a:xfrm>
            <a:off x="10090376" y="6223687"/>
            <a:ext cx="464245" cy="315248"/>
          </a:xfrm>
          <a:prstGeom prst="rect">
            <a:avLst/>
          </a:prstGeom>
        </p:spPr>
      </p:pic>
      <p:sp>
        <p:nvSpPr>
          <p:cNvPr id="8" name="Pladsholder til indhold 2">
            <a:extLst>
              <a:ext uri="{FF2B5EF4-FFF2-40B4-BE49-F238E27FC236}">
                <a16:creationId xmlns:a16="http://schemas.microsoft.com/office/drawing/2014/main" id="{321B31B6-081C-B64D-B5ED-7B113E11EA66}"/>
              </a:ext>
            </a:extLst>
          </p:cNvPr>
          <p:cNvSpPr txBox="1">
            <a:spLocks/>
          </p:cNvSpPr>
          <p:nvPr/>
        </p:nvSpPr>
        <p:spPr>
          <a:xfrm>
            <a:off x="10554622" y="6223687"/>
            <a:ext cx="1637378" cy="464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a-DK" sz="900" dirty="0" err="1"/>
              <a:t>Funded</a:t>
            </a:r>
            <a:r>
              <a:rPr lang="da-DK" sz="900" dirty="0"/>
              <a:t> by the EU</a:t>
            </a:r>
            <a:br>
              <a:rPr lang="da-DK" sz="900" dirty="0"/>
            </a:br>
            <a:r>
              <a:rPr lang="da-DK" sz="900" dirty="0"/>
              <a:t>Horizon 2020 programme</a:t>
            </a:r>
          </a:p>
        </p:txBody>
      </p:sp>
      <p:pic>
        <p:nvPicPr>
          <p:cNvPr id="12" name="Billede 12">
            <a:extLst>
              <a:ext uri="{FF2B5EF4-FFF2-40B4-BE49-F238E27FC236}">
                <a16:creationId xmlns:a16="http://schemas.microsoft.com/office/drawing/2014/main" id="{37F4F338-A63C-D642-9D80-76CD67812020}"/>
              </a:ext>
            </a:extLst>
          </p:cNvPr>
          <p:cNvPicPr>
            <a:picLocks noChangeAspect="1"/>
          </p:cNvPicPr>
          <p:nvPr/>
        </p:nvPicPr>
        <p:blipFill>
          <a:blip r:embed="rId3"/>
          <a:stretch>
            <a:fillRect/>
          </a:stretch>
        </p:blipFill>
        <p:spPr>
          <a:xfrm>
            <a:off x="605836" y="6223687"/>
            <a:ext cx="1621221" cy="311537"/>
          </a:xfrm>
          <a:prstGeom prst="rect">
            <a:avLst/>
          </a:prstGeom>
        </p:spPr>
      </p:pic>
      <p:pic>
        <p:nvPicPr>
          <p:cNvPr id="10" name="Picture 9">
            <a:extLst>
              <a:ext uri="{FF2B5EF4-FFF2-40B4-BE49-F238E27FC236}">
                <a16:creationId xmlns:a16="http://schemas.microsoft.com/office/drawing/2014/main" id="{4C51CC4C-1E3D-7E45-8618-0F9E7DDB99BB}"/>
              </a:ext>
            </a:extLst>
          </p:cNvPr>
          <p:cNvPicPr>
            <a:picLocks noChangeAspect="1"/>
          </p:cNvPicPr>
          <p:nvPr/>
        </p:nvPicPr>
        <p:blipFill>
          <a:blip r:embed="rId4"/>
          <a:stretch>
            <a:fillRect/>
          </a:stretch>
        </p:blipFill>
        <p:spPr>
          <a:xfrm>
            <a:off x="2323807" y="200370"/>
            <a:ext cx="7669818" cy="6416886"/>
          </a:xfrm>
          <a:prstGeom prst="rect">
            <a:avLst/>
          </a:prstGeom>
        </p:spPr>
      </p:pic>
    </p:spTree>
    <p:extLst>
      <p:ext uri="{BB962C8B-B14F-4D97-AF65-F5344CB8AC3E}">
        <p14:creationId xmlns:p14="http://schemas.microsoft.com/office/powerpoint/2010/main" val="36479328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Lige forbindelse 8">
            <a:extLst>
              <a:ext uri="{FF2B5EF4-FFF2-40B4-BE49-F238E27FC236}">
                <a16:creationId xmlns:a16="http://schemas.microsoft.com/office/drawing/2014/main" id="{80C7CD55-8846-FB4E-9AF7-1171C8F2E1E9}"/>
              </a:ext>
            </a:extLst>
          </p:cNvPr>
          <p:cNvCxnSpPr>
            <a:cxnSpLocks/>
          </p:cNvCxnSpPr>
          <p:nvPr/>
        </p:nvCxnSpPr>
        <p:spPr>
          <a:xfrm>
            <a:off x="959593" y="810844"/>
            <a:ext cx="1412546" cy="0"/>
          </a:xfrm>
          <a:prstGeom prst="line">
            <a:avLst/>
          </a:prstGeom>
          <a:ln w="76200">
            <a:solidFill>
              <a:srgbClr val="EF8218"/>
            </a:solidFill>
          </a:ln>
        </p:spPr>
        <p:style>
          <a:lnRef idx="1">
            <a:schemeClr val="accent1"/>
          </a:lnRef>
          <a:fillRef idx="0">
            <a:schemeClr val="accent1"/>
          </a:fillRef>
          <a:effectRef idx="0">
            <a:schemeClr val="accent1"/>
          </a:effectRef>
          <a:fontRef idx="minor">
            <a:schemeClr val="tx1"/>
          </a:fontRef>
        </p:style>
      </p:cxnSp>
      <p:pic>
        <p:nvPicPr>
          <p:cNvPr id="10" name="Billede 9">
            <a:extLst>
              <a:ext uri="{FF2B5EF4-FFF2-40B4-BE49-F238E27FC236}">
                <a16:creationId xmlns:a16="http://schemas.microsoft.com/office/drawing/2014/main" id="{F2D341BC-B953-C241-ABFF-73B3E1DD9ABD}"/>
              </a:ext>
            </a:extLst>
          </p:cNvPr>
          <p:cNvPicPr>
            <a:picLocks noChangeAspect="1"/>
          </p:cNvPicPr>
          <p:nvPr/>
        </p:nvPicPr>
        <p:blipFill>
          <a:blip r:embed="rId2"/>
          <a:stretch>
            <a:fillRect/>
          </a:stretch>
        </p:blipFill>
        <p:spPr>
          <a:xfrm>
            <a:off x="4427764" y="6152494"/>
            <a:ext cx="464245" cy="315248"/>
          </a:xfrm>
          <a:prstGeom prst="rect">
            <a:avLst/>
          </a:prstGeom>
        </p:spPr>
      </p:pic>
      <p:sp>
        <p:nvSpPr>
          <p:cNvPr id="11" name="Pladsholder til indhold 2">
            <a:extLst>
              <a:ext uri="{FF2B5EF4-FFF2-40B4-BE49-F238E27FC236}">
                <a16:creationId xmlns:a16="http://schemas.microsoft.com/office/drawing/2014/main" id="{4FF28CAC-2A18-3C4D-9D1C-EFD50645F6D3}"/>
              </a:ext>
            </a:extLst>
          </p:cNvPr>
          <p:cNvSpPr txBox="1">
            <a:spLocks/>
          </p:cNvSpPr>
          <p:nvPr/>
        </p:nvSpPr>
        <p:spPr>
          <a:xfrm>
            <a:off x="4892010" y="6152494"/>
            <a:ext cx="1637378" cy="464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a-DK" sz="900" dirty="0" err="1"/>
              <a:t>Funded</a:t>
            </a:r>
            <a:r>
              <a:rPr lang="da-DK" sz="900" dirty="0"/>
              <a:t> by the EU</a:t>
            </a:r>
            <a:br>
              <a:rPr lang="da-DK" sz="900" dirty="0"/>
            </a:br>
            <a:r>
              <a:rPr lang="da-DK" sz="900" dirty="0"/>
              <a:t>Horizon 2020 programme</a:t>
            </a:r>
          </a:p>
        </p:txBody>
      </p:sp>
      <p:pic>
        <p:nvPicPr>
          <p:cNvPr id="13" name="Billede 12">
            <a:extLst>
              <a:ext uri="{FF2B5EF4-FFF2-40B4-BE49-F238E27FC236}">
                <a16:creationId xmlns:a16="http://schemas.microsoft.com/office/drawing/2014/main" id="{12B1967A-E96A-B141-9A0C-D910BBBE69DF}"/>
              </a:ext>
            </a:extLst>
          </p:cNvPr>
          <p:cNvPicPr>
            <a:picLocks noChangeAspect="1"/>
          </p:cNvPicPr>
          <p:nvPr/>
        </p:nvPicPr>
        <p:blipFill>
          <a:blip r:embed="rId3"/>
          <a:stretch>
            <a:fillRect/>
          </a:stretch>
        </p:blipFill>
        <p:spPr>
          <a:xfrm>
            <a:off x="838200" y="6152494"/>
            <a:ext cx="1621221" cy="311537"/>
          </a:xfrm>
          <a:prstGeom prst="rect">
            <a:avLst/>
          </a:prstGeom>
        </p:spPr>
      </p:pic>
      <p:sp>
        <p:nvSpPr>
          <p:cNvPr id="14" name="Content Placeholder 2">
            <a:extLst>
              <a:ext uri="{FF2B5EF4-FFF2-40B4-BE49-F238E27FC236}">
                <a16:creationId xmlns:a16="http://schemas.microsoft.com/office/drawing/2014/main" id="{1962AF34-537E-2B4E-9A10-02332EF55DBC}"/>
              </a:ext>
            </a:extLst>
          </p:cNvPr>
          <p:cNvSpPr>
            <a:spLocks noGrp="1"/>
          </p:cNvSpPr>
          <p:nvPr>
            <p:ph idx="1"/>
          </p:nvPr>
        </p:nvSpPr>
        <p:spPr>
          <a:xfrm>
            <a:off x="838200" y="1785891"/>
            <a:ext cx="5691188" cy="5246079"/>
          </a:xfrm>
        </p:spPr>
        <p:txBody>
          <a:bodyPr>
            <a:normAutofit/>
          </a:bodyPr>
          <a:lstStyle/>
          <a:p>
            <a:pPr marL="0" indent="0">
              <a:lnSpc>
                <a:spcPct val="130000"/>
              </a:lnSpc>
              <a:buNone/>
            </a:pPr>
            <a:r>
              <a:rPr lang="en-GB" sz="1900" dirty="0"/>
              <a:t>As illustrated on the map (slide 4) several new motorway projects are in the pipeline (e.g. the extension of both the Hillerød- and Frederikssunds-motorway). </a:t>
            </a:r>
          </a:p>
          <a:p>
            <a:pPr marL="0" indent="0">
              <a:lnSpc>
                <a:spcPct val="130000"/>
              </a:lnSpc>
              <a:buNone/>
            </a:pPr>
            <a:r>
              <a:rPr lang="en-GB" sz="1900" dirty="0"/>
              <a:t>The comprehensive Ring 5 project (western corridor), was initially thought to connect Helsingør-motorway to South-motorway. However, the project is facing financial and political obstacles and it is currently the southern part of Ring 5 which are in realisation (see map left). </a:t>
            </a:r>
          </a:p>
        </p:txBody>
      </p:sp>
      <p:pic>
        <p:nvPicPr>
          <p:cNvPr id="15" name="Picture 14">
            <a:extLst>
              <a:ext uri="{FF2B5EF4-FFF2-40B4-BE49-F238E27FC236}">
                <a16:creationId xmlns:a16="http://schemas.microsoft.com/office/drawing/2014/main" id="{CBC21DF8-072F-554C-92A3-D454A2BBAD35}"/>
              </a:ext>
            </a:extLst>
          </p:cNvPr>
          <p:cNvPicPr>
            <a:picLocks noChangeAspect="1"/>
          </p:cNvPicPr>
          <p:nvPr/>
        </p:nvPicPr>
        <p:blipFill>
          <a:blip r:embed="rId4"/>
          <a:stretch>
            <a:fillRect/>
          </a:stretch>
        </p:blipFill>
        <p:spPr>
          <a:xfrm>
            <a:off x="6700839" y="1767070"/>
            <a:ext cx="5491161" cy="5090930"/>
          </a:xfrm>
          <a:prstGeom prst="rect">
            <a:avLst/>
          </a:prstGeom>
          <a:ln w="6350">
            <a:solidFill>
              <a:schemeClr val="tx1"/>
            </a:solidFill>
          </a:ln>
        </p:spPr>
      </p:pic>
      <p:sp>
        <p:nvSpPr>
          <p:cNvPr id="12" name="Titel 1">
            <a:extLst>
              <a:ext uri="{FF2B5EF4-FFF2-40B4-BE49-F238E27FC236}">
                <a16:creationId xmlns:a16="http://schemas.microsoft.com/office/drawing/2014/main" id="{8D7251E6-DF93-174E-9652-E3CB8A298003}"/>
              </a:ext>
            </a:extLst>
          </p:cNvPr>
          <p:cNvSpPr txBox="1">
            <a:spLocks/>
          </p:cNvSpPr>
          <p:nvPr/>
        </p:nvSpPr>
        <p:spPr>
          <a:xfrm>
            <a:off x="838200" y="74526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spcBef>
                <a:spcPts val="600"/>
              </a:spcBef>
            </a:pPr>
            <a:r>
              <a:rPr lang="en-GB" sz="2800" b="1" dirty="0">
                <a:latin typeface="Verdana" panose="020B0604030504040204" pitchFamily="34" charset="0"/>
                <a:ea typeface="Verdana" panose="020B0604030504040204" pitchFamily="34" charset="0"/>
                <a:cs typeface="Verdana" panose="020B0604030504040204" pitchFamily="34" charset="0"/>
              </a:rPr>
              <a:t>Ring 5 South (Motorway)  </a:t>
            </a:r>
          </a:p>
        </p:txBody>
      </p:sp>
    </p:spTree>
    <p:extLst>
      <p:ext uri="{BB962C8B-B14F-4D97-AF65-F5344CB8AC3E}">
        <p14:creationId xmlns:p14="http://schemas.microsoft.com/office/powerpoint/2010/main" val="34739774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1DFA02-2D30-5B4C-8036-86E71DD1055B}"/>
              </a:ext>
            </a:extLst>
          </p:cNvPr>
          <p:cNvSpPr>
            <a:spLocks noGrp="1"/>
          </p:cNvSpPr>
          <p:nvPr>
            <p:ph type="title"/>
          </p:nvPr>
        </p:nvSpPr>
        <p:spPr>
          <a:xfrm>
            <a:off x="838200" y="745267"/>
            <a:ext cx="10515600" cy="1325563"/>
          </a:xfrm>
        </p:spPr>
        <p:txBody>
          <a:bodyPr>
            <a:normAutofit/>
          </a:bodyPr>
          <a:lstStyle/>
          <a:p>
            <a:pPr>
              <a:lnSpc>
                <a:spcPct val="100000"/>
              </a:lnSpc>
              <a:spcBef>
                <a:spcPts val="600"/>
              </a:spcBef>
            </a:pPr>
            <a:r>
              <a:rPr lang="en-GB" sz="2800" b="1" dirty="0">
                <a:latin typeface="Verdana" panose="020B0604030504040204" pitchFamily="34" charset="0"/>
                <a:ea typeface="Verdana" panose="020B0604030504040204" pitchFamily="34" charset="0"/>
                <a:cs typeface="Verdana" panose="020B0604030504040204" pitchFamily="34" charset="0"/>
              </a:rPr>
              <a:t>References </a:t>
            </a:r>
          </a:p>
        </p:txBody>
      </p:sp>
      <p:cxnSp>
        <p:nvCxnSpPr>
          <p:cNvPr id="9" name="Lige forbindelse 8">
            <a:extLst>
              <a:ext uri="{FF2B5EF4-FFF2-40B4-BE49-F238E27FC236}">
                <a16:creationId xmlns:a16="http://schemas.microsoft.com/office/drawing/2014/main" id="{80C7CD55-8846-FB4E-9AF7-1171C8F2E1E9}"/>
              </a:ext>
            </a:extLst>
          </p:cNvPr>
          <p:cNvCxnSpPr>
            <a:cxnSpLocks/>
          </p:cNvCxnSpPr>
          <p:nvPr/>
        </p:nvCxnSpPr>
        <p:spPr>
          <a:xfrm>
            <a:off x="959593" y="810844"/>
            <a:ext cx="1412546" cy="0"/>
          </a:xfrm>
          <a:prstGeom prst="line">
            <a:avLst/>
          </a:prstGeom>
          <a:ln w="76200">
            <a:solidFill>
              <a:srgbClr val="EF8218"/>
            </a:solidFill>
          </a:ln>
        </p:spPr>
        <p:style>
          <a:lnRef idx="1">
            <a:schemeClr val="accent1"/>
          </a:lnRef>
          <a:fillRef idx="0">
            <a:schemeClr val="accent1"/>
          </a:fillRef>
          <a:effectRef idx="0">
            <a:schemeClr val="accent1"/>
          </a:effectRef>
          <a:fontRef idx="minor">
            <a:schemeClr val="tx1"/>
          </a:fontRef>
        </p:style>
      </p:cxnSp>
      <p:pic>
        <p:nvPicPr>
          <p:cNvPr id="10" name="Billede 9">
            <a:extLst>
              <a:ext uri="{FF2B5EF4-FFF2-40B4-BE49-F238E27FC236}">
                <a16:creationId xmlns:a16="http://schemas.microsoft.com/office/drawing/2014/main" id="{F2D341BC-B953-C241-ABFF-73B3E1DD9ABD}"/>
              </a:ext>
            </a:extLst>
          </p:cNvPr>
          <p:cNvPicPr>
            <a:picLocks noChangeAspect="1"/>
          </p:cNvPicPr>
          <p:nvPr/>
        </p:nvPicPr>
        <p:blipFill>
          <a:blip r:embed="rId2"/>
          <a:stretch>
            <a:fillRect/>
          </a:stretch>
        </p:blipFill>
        <p:spPr>
          <a:xfrm>
            <a:off x="4856224" y="6152494"/>
            <a:ext cx="464245" cy="315248"/>
          </a:xfrm>
          <a:prstGeom prst="rect">
            <a:avLst/>
          </a:prstGeom>
        </p:spPr>
      </p:pic>
      <p:sp>
        <p:nvSpPr>
          <p:cNvPr id="11" name="Pladsholder til indhold 2">
            <a:extLst>
              <a:ext uri="{FF2B5EF4-FFF2-40B4-BE49-F238E27FC236}">
                <a16:creationId xmlns:a16="http://schemas.microsoft.com/office/drawing/2014/main" id="{4FF28CAC-2A18-3C4D-9D1C-EFD50645F6D3}"/>
              </a:ext>
            </a:extLst>
          </p:cNvPr>
          <p:cNvSpPr txBox="1">
            <a:spLocks/>
          </p:cNvSpPr>
          <p:nvPr/>
        </p:nvSpPr>
        <p:spPr>
          <a:xfrm>
            <a:off x="5320470" y="6152494"/>
            <a:ext cx="1637378" cy="464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a-DK" sz="900" dirty="0" err="1"/>
              <a:t>Funded</a:t>
            </a:r>
            <a:r>
              <a:rPr lang="da-DK" sz="900" dirty="0"/>
              <a:t> by the EU</a:t>
            </a:r>
            <a:br>
              <a:rPr lang="da-DK" sz="900" dirty="0"/>
            </a:br>
            <a:r>
              <a:rPr lang="da-DK" sz="900" dirty="0"/>
              <a:t>Horizon 2020 programme</a:t>
            </a:r>
          </a:p>
        </p:txBody>
      </p:sp>
      <p:pic>
        <p:nvPicPr>
          <p:cNvPr id="13" name="Billede 12">
            <a:extLst>
              <a:ext uri="{FF2B5EF4-FFF2-40B4-BE49-F238E27FC236}">
                <a16:creationId xmlns:a16="http://schemas.microsoft.com/office/drawing/2014/main" id="{12B1967A-E96A-B141-9A0C-D910BBBE69DF}"/>
              </a:ext>
            </a:extLst>
          </p:cNvPr>
          <p:cNvPicPr>
            <a:picLocks noChangeAspect="1"/>
          </p:cNvPicPr>
          <p:nvPr/>
        </p:nvPicPr>
        <p:blipFill>
          <a:blip r:embed="rId3"/>
          <a:stretch>
            <a:fillRect/>
          </a:stretch>
        </p:blipFill>
        <p:spPr>
          <a:xfrm>
            <a:off x="838200" y="6152494"/>
            <a:ext cx="1621221" cy="311537"/>
          </a:xfrm>
          <a:prstGeom prst="rect">
            <a:avLst/>
          </a:prstGeom>
        </p:spPr>
      </p:pic>
      <p:sp>
        <p:nvSpPr>
          <p:cNvPr id="12" name="Content Placeholder 2">
            <a:extLst>
              <a:ext uri="{FF2B5EF4-FFF2-40B4-BE49-F238E27FC236}">
                <a16:creationId xmlns:a16="http://schemas.microsoft.com/office/drawing/2014/main" id="{EDEB0424-63D4-0641-86C3-83B424870696}"/>
              </a:ext>
            </a:extLst>
          </p:cNvPr>
          <p:cNvSpPr>
            <a:spLocks noGrp="1"/>
          </p:cNvSpPr>
          <p:nvPr>
            <p:ph idx="1"/>
          </p:nvPr>
        </p:nvSpPr>
        <p:spPr>
          <a:xfrm>
            <a:off x="838200" y="1825625"/>
            <a:ext cx="10515600" cy="4351338"/>
          </a:xfrm>
        </p:spPr>
        <p:txBody>
          <a:bodyPr>
            <a:normAutofit/>
          </a:bodyPr>
          <a:lstStyle/>
          <a:p>
            <a:pPr>
              <a:lnSpc>
                <a:spcPct val="150000"/>
              </a:lnSpc>
            </a:pPr>
            <a:r>
              <a:rPr lang="en-GB" sz="1900" dirty="0"/>
              <a:t>Web 1: </a:t>
            </a:r>
            <a:r>
              <a:rPr lang="en-GB" sz="1900" u="sng" dirty="0">
                <a:hlinkClick r:id="rId4"/>
              </a:rPr>
              <a:t>https://m.dk/vi-bygger-nye-linjer/m4-til-sydhavn/</a:t>
            </a:r>
            <a:endParaRPr lang="da-DK" sz="1900" dirty="0"/>
          </a:p>
          <a:p>
            <a:pPr>
              <a:lnSpc>
                <a:spcPct val="150000"/>
              </a:lnSpc>
            </a:pPr>
            <a:r>
              <a:rPr lang="en-GB" sz="1900" dirty="0"/>
              <a:t>Web 2: </a:t>
            </a:r>
            <a:r>
              <a:rPr lang="en-GB" sz="1900" u="sng" dirty="0">
                <a:hlinkClick r:id="rId5"/>
              </a:rPr>
              <a:t>https://www.dinletbane.dk/da/</a:t>
            </a:r>
            <a:endParaRPr lang="da-DK" sz="1900" dirty="0"/>
          </a:p>
          <a:p>
            <a:pPr>
              <a:lnSpc>
                <a:spcPct val="150000"/>
              </a:lnSpc>
            </a:pPr>
            <a:r>
              <a:rPr lang="en-GB" sz="1900" dirty="0"/>
              <a:t>Web 3: </a:t>
            </a:r>
            <a:r>
              <a:rPr lang="en-GB" sz="1900" u="sng" dirty="0">
                <a:hlinkClick r:id="rId6"/>
              </a:rPr>
              <a:t>https://www.trm.dk/media/3101/faktaark-om-lynetteholmen.pdf</a:t>
            </a:r>
            <a:endParaRPr lang="da-DK" sz="1900" dirty="0"/>
          </a:p>
          <a:p>
            <a:pPr>
              <a:lnSpc>
                <a:spcPct val="150000"/>
              </a:lnSpc>
            </a:pPr>
            <a:r>
              <a:rPr lang="en-GB" sz="1900" dirty="0"/>
              <a:t>Web 4: </a:t>
            </a:r>
            <a:r>
              <a:rPr lang="en-GB" sz="1900" u="sng" dirty="0">
                <a:hlinkClick r:id="rId7"/>
              </a:rPr>
              <a:t>https://www.kl.dk/media/22077/kkr_faktark_oestlig_ringvej_140818.pdf</a:t>
            </a:r>
            <a:r>
              <a:rPr lang="en-GB" sz="1900" dirty="0"/>
              <a:t> </a:t>
            </a:r>
            <a:endParaRPr lang="da-DK" sz="1900" dirty="0"/>
          </a:p>
          <a:p>
            <a:pPr>
              <a:lnSpc>
                <a:spcPct val="150000"/>
              </a:lnSpc>
            </a:pPr>
            <a:r>
              <a:rPr lang="en-GB" sz="1900" dirty="0"/>
              <a:t>Web 5: </a:t>
            </a:r>
            <a:r>
              <a:rPr lang="en-GB" sz="1900" u="sng" dirty="0">
                <a:hlinkClick r:id="rId8"/>
              </a:rPr>
              <a:t>https://www.kk.dk/sites/default/files/edoc/Attachments/21844690-29906107-1.pdf</a:t>
            </a:r>
            <a:r>
              <a:rPr lang="en-GB" sz="1900" dirty="0"/>
              <a:t> </a:t>
            </a:r>
            <a:endParaRPr lang="da-DK" sz="1900" dirty="0"/>
          </a:p>
          <a:p>
            <a:pPr>
              <a:lnSpc>
                <a:spcPct val="150000"/>
              </a:lnSpc>
            </a:pPr>
            <a:r>
              <a:rPr lang="en-GB" sz="1900" dirty="0"/>
              <a:t>Web 6: </a:t>
            </a:r>
            <a:r>
              <a:rPr lang="en-GB" sz="1900" u="sng" dirty="0">
                <a:hlinkClick r:id="rId9"/>
              </a:rPr>
              <a:t>https://ing.dk/artikel/ny-motorvej-sigte-regeringens-ring-5-har-lange-udsigter-223430</a:t>
            </a:r>
            <a:r>
              <a:rPr lang="en-GB" sz="1900" dirty="0"/>
              <a:t> </a:t>
            </a:r>
            <a:endParaRPr lang="da-DK" sz="1900" dirty="0"/>
          </a:p>
          <a:p>
            <a:endParaRPr lang="en-GB" sz="1900" dirty="0"/>
          </a:p>
        </p:txBody>
      </p:sp>
    </p:spTree>
    <p:extLst>
      <p:ext uri="{BB962C8B-B14F-4D97-AF65-F5344CB8AC3E}">
        <p14:creationId xmlns:p14="http://schemas.microsoft.com/office/powerpoint/2010/main" val="428393703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8D491BB9-4D68-8444-8018-EF40B5380CA5}"/>
              </a:ext>
            </a:extLst>
          </p:cNvPr>
          <p:cNvSpPr txBox="1"/>
          <p:nvPr/>
        </p:nvSpPr>
        <p:spPr>
          <a:xfrm>
            <a:off x="421105" y="3693695"/>
            <a:ext cx="184731" cy="369332"/>
          </a:xfrm>
          <a:prstGeom prst="rect">
            <a:avLst/>
          </a:prstGeom>
          <a:noFill/>
        </p:spPr>
        <p:txBody>
          <a:bodyPr wrap="none" rtlCol="0">
            <a:spAutoFit/>
          </a:bodyPr>
          <a:lstStyle/>
          <a:p>
            <a:endParaRPr lang="en-GB" dirty="0"/>
          </a:p>
        </p:txBody>
      </p:sp>
      <p:pic>
        <p:nvPicPr>
          <p:cNvPr id="7" name="Billede 9">
            <a:extLst>
              <a:ext uri="{FF2B5EF4-FFF2-40B4-BE49-F238E27FC236}">
                <a16:creationId xmlns:a16="http://schemas.microsoft.com/office/drawing/2014/main" id="{1EEAC585-D884-224C-8034-D1B366B60AF0}"/>
              </a:ext>
            </a:extLst>
          </p:cNvPr>
          <p:cNvPicPr>
            <a:picLocks noChangeAspect="1"/>
          </p:cNvPicPr>
          <p:nvPr/>
        </p:nvPicPr>
        <p:blipFill>
          <a:blip r:embed="rId2"/>
          <a:stretch>
            <a:fillRect/>
          </a:stretch>
        </p:blipFill>
        <p:spPr>
          <a:xfrm>
            <a:off x="10090376" y="6223687"/>
            <a:ext cx="464245" cy="315248"/>
          </a:xfrm>
          <a:prstGeom prst="rect">
            <a:avLst/>
          </a:prstGeom>
        </p:spPr>
      </p:pic>
      <p:sp>
        <p:nvSpPr>
          <p:cNvPr id="8" name="Pladsholder til indhold 2">
            <a:extLst>
              <a:ext uri="{FF2B5EF4-FFF2-40B4-BE49-F238E27FC236}">
                <a16:creationId xmlns:a16="http://schemas.microsoft.com/office/drawing/2014/main" id="{321B31B6-081C-B64D-B5ED-7B113E11EA66}"/>
              </a:ext>
            </a:extLst>
          </p:cNvPr>
          <p:cNvSpPr txBox="1">
            <a:spLocks/>
          </p:cNvSpPr>
          <p:nvPr/>
        </p:nvSpPr>
        <p:spPr>
          <a:xfrm>
            <a:off x="10554622" y="6223687"/>
            <a:ext cx="1637378" cy="464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a-DK" sz="900" dirty="0" err="1"/>
              <a:t>Funded</a:t>
            </a:r>
            <a:r>
              <a:rPr lang="da-DK" sz="900" dirty="0"/>
              <a:t> by the EU</a:t>
            </a:r>
            <a:br>
              <a:rPr lang="da-DK" sz="900" dirty="0"/>
            </a:br>
            <a:r>
              <a:rPr lang="da-DK" sz="900" dirty="0"/>
              <a:t>Horizon 2020 programme</a:t>
            </a:r>
          </a:p>
        </p:txBody>
      </p:sp>
      <p:pic>
        <p:nvPicPr>
          <p:cNvPr id="12" name="Billede 12">
            <a:extLst>
              <a:ext uri="{FF2B5EF4-FFF2-40B4-BE49-F238E27FC236}">
                <a16:creationId xmlns:a16="http://schemas.microsoft.com/office/drawing/2014/main" id="{37F4F338-A63C-D642-9D80-76CD67812020}"/>
              </a:ext>
            </a:extLst>
          </p:cNvPr>
          <p:cNvPicPr>
            <a:picLocks noChangeAspect="1"/>
          </p:cNvPicPr>
          <p:nvPr/>
        </p:nvPicPr>
        <p:blipFill>
          <a:blip r:embed="rId3"/>
          <a:stretch>
            <a:fillRect/>
          </a:stretch>
        </p:blipFill>
        <p:spPr>
          <a:xfrm>
            <a:off x="605836" y="6223687"/>
            <a:ext cx="1621221" cy="311537"/>
          </a:xfrm>
          <a:prstGeom prst="rect">
            <a:avLst/>
          </a:prstGeom>
        </p:spPr>
      </p:pic>
      <p:pic>
        <p:nvPicPr>
          <p:cNvPr id="11" name="Picture 10">
            <a:extLst>
              <a:ext uri="{FF2B5EF4-FFF2-40B4-BE49-F238E27FC236}">
                <a16:creationId xmlns:a16="http://schemas.microsoft.com/office/drawing/2014/main" id="{4EAC970C-E2C1-2742-9355-D2E8F63B4133}"/>
              </a:ext>
            </a:extLst>
          </p:cNvPr>
          <p:cNvPicPr>
            <a:picLocks noChangeAspect="1"/>
          </p:cNvPicPr>
          <p:nvPr/>
        </p:nvPicPr>
        <p:blipFill>
          <a:blip r:embed="rId4"/>
          <a:stretch>
            <a:fillRect/>
          </a:stretch>
        </p:blipFill>
        <p:spPr>
          <a:xfrm>
            <a:off x="2791591" y="122090"/>
            <a:ext cx="6608818" cy="6735910"/>
          </a:xfrm>
          <a:prstGeom prst="rect">
            <a:avLst/>
          </a:prstGeom>
        </p:spPr>
      </p:pic>
    </p:spTree>
    <p:extLst>
      <p:ext uri="{BB962C8B-B14F-4D97-AF65-F5344CB8AC3E}">
        <p14:creationId xmlns:p14="http://schemas.microsoft.com/office/powerpoint/2010/main" val="3216200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Lige forbindelse 8">
            <a:extLst>
              <a:ext uri="{FF2B5EF4-FFF2-40B4-BE49-F238E27FC236}">
                <a16:creationId xmlns:a16="http://schemas.microsoft.com/office/drawing/2014/main" id="{80C7CD55-8846-FB4E-9AF7-1171C8F2E1E9}"/>
              </a:ext>
            </a:extLst>
          </p:cNvPr>
          <p:cNvCxnSpPr>
            <a:cxnSpLocks/>
          </p:cNvCxnSpPr>
          <p:nvPr/>
        </p:nvCxnSpPr>
        <p:spPr>
          <a:xfrm>
            <a:off x="959593" y="810844"/>
            <a:ext cx="1412546" cy="0"/>
          </a:xfrm>
          <a:prstGeom prst="line">
            <a:avLst/>
          </a:prstGeom>
          <a:ln w="76200">
            <a:solidFill>
              <a:srgbClr val="EF8218"/>
            </a:solidFill>
          </a:ln>
        </p:spPr>
        <p:style>
          <a:lnRef idx="1">
            <a:schemeClr val="accent1"/>
          </a:lnRef>
          <a:fillRef idx="0">
            <a:schemeClr val="accent1"/>
          </a:fillRef>
          <a:effectRef idx="0">
            <a:schemeClr val="accent1"/>
          </a:effectRef>
          <a:fontRef idx="minor">
            <a:schemeClr val="tx1"/>
          </a:fontRef>
        </p:style>
      </p:cxnSp>
      <p:pic>
        <p:nvPicPr>
          <p:cNvPr id="13" name="Billede 12">
            <a:extLst>
              <a:ext uri="{FF2B5EF4-FFF2-40B4-BE49-F238E27FC236}">
                <a16:creationId xmlns:a16="http://schemas.microsoft.com/office/drawing/2014/main" id="{12B1967A-E96A-B141-9A0C-D910BBBE69DF}"/>
              </a:ext>
            </a:extLst>
          </p:cNvPr>
          <p:cNvPicPr>
            <a:picLocks noChangeAspect="1"/>
          </p:cNvPicPr>
          <p:nvPr/>
        </p:nvPicPr>
        <p:blipFill>
          <a:blip r:embed="rId2"/>
          <a:stretch>
            <a:fillRect/>
          </a:stretch>
        </p:blipFill>
        <p:spPr>
          <a:xfrm>
            <a:off x="838200" y="6152494"/>
            <a:ext cx="1621221" cy="311537"/>
          </a:xfrm>
          <a:prstGeom prst="rect">
            <a:avLst/>
          </a:prstGeom>
        </p:spPr>
      </p:pic>
      <p:sp>
        <p:nvSpPr>
          <p:cNvPr id="6" name="Content Placeholder 5">
            <a:extLst>
              <a:ext uri="{FF2B5EF4-FFF2-40B4-BE49-F238E27FC236}">
                <a16:creationId xmlns:a16="http://schemas.microsoft.com/office/drawing/2014/main" id="{D918489F-A54C-844B-A708-1A1057C2879F}"/>
              </a:ext>
            </a:extLst>
          </p:cNvPr>
          <p:cNvSpPr>
            <a:spLocks noGrp="1"/>
          </p:cNvSpPr>
          <p:nvPr>
            <p:ph sz="half" idx="1"/>
          </p:nvPr>
        </p:nvSpPr>
        <p:spPr>
          <a:xfrm>
            <a:off x="838200" y="1781156"/>
            <a:ext cx="3939540" cy="4600008"/>
          </a:xfrm>
        </p:spPr>
        <p:txBody>
          <a:bodyPr>
            <a:normAutofit/>
          </a:bodyPr>
          <a:lstStyle/>
          <a:p>
            <a:pPr marL="0" indent="0">
              <a:lnSpc>
                <a:spcPct val="130000"/>
              </a:lnSpc>
              <a:buNone/>
            </a:pPr>
            <a:r>
              <a:rPr lang="en-GB" sz="1900" dirty="0"/>
              <a:t>The table illustrates </a:t>
            </a:r>
            <a:r>
              <a:rPr lang="en-GB" sz="1900" i="1" dirty="0"/>
              <a:t>future infrastructure projects</a:t>
            </a:r>
            <a:r>
              <a:rPr lang="en-GB" sz="1900" dirty="0"/>
              <a:t> divided into two categories; 'project in progress' and 'potential projects’. </a:t>
            </a:r>
          </a:p>
          <a:p>
            <a:pPr marL="0" indent="0">
              <a:lnSpc>
                <a:spcPct val="130000"/>
              </a:lnSpc>
              <a:buNone/>
            </a:pPr>
            <a:r>
              <a:rPr lang="en-GB" sz="1900" dirty="0"/>
              <a:t>The </a:t>
            </a:r>
            <a:r>
              <a:rPr lang="en-GB" sz="1900" b="1" dirty="0"/>
              <a:t>÷ </a:t>
            </a:r>
            <a:r>
              <a:rPr lang="en-GB" sz="1900" dirty="0"/>
              <a:t>describes projects which extent beyond the ‘area of interest’ and are not described further.</a:t>
            </a:r>
          </a:p>
          <a:p>
            <a:pPr marL="0" indent="0">
              <a:lnSpc>
                <a:spcPct val="130000"/>
              </a:lnSpc>
              <a:buNone/>
            </a:pPr>
            <a:r>
              <a:rPr lang="en-GB" sz="1900" dirty="0"/>
              <a:t>The next couple of slides will go through some of the projects.</a:t>
            </a:r>
          </a:p>
        </p:txBody>
      </p:sp>
      <p:graphicFrame>
        <p:nvGraphicFramePr>
          <p:cNvPr id="8" name="Content Placeholder 6">
            <a:extLst>
              <a:ext uri="{FF2B5EF4-FFF2-40B4-BE49-F238E27FC236}">
                <a16:creationId xmlns:a16="http://schemas.microsoft.com/office/drawing/2014/main" id="{FAC662A6-B49D-9A47-B00C-6FEC56847D0E}"/>
              </a:ext>
            </a:extLst>
          </p:cNvPr>
          <p:cNvGraphicFramePr>
            <a:graphicFrameLocks/>
          </p:cNvGraphicFramePr>
          <p:nvPr>
            <p:extLst>
              <p:ext uri="{D42A27DB-BD31-4B8C-83A1-F6EECF244321}">
                <p14:modId xmlns:p14="http://schemas.microsoft.com/office/powerpoint/2010/main" val="4038619028"/>
              </p:ext>
            </p:extLst>
          </p:nvPr>
        </p:nvGraphicFramePr>
        <p:xfrm>
          <a:off x="4946073" y="655331"/>
          <a:ext cx="7037189" cy="5808700"/>
        </p:xfrm>
        <a:graphic>
          <a:graphicData uri="http://schemas.openxmlformats.org/drawingml/2006/table">
            <a:tbl>
              <a:tblPr firstRow="1" firstCol="1" bandRow="1">
                <a:tableStyleId>{5202B0CA-FC54-4496-8BCA-5EF66A818D29}</a:tableStyleId>
              </a:tblPr>
              <a:tblGrid>
                <a:gridCol w="3512579">
                  <a:extLst>
                    <a:ext uri="{9D8B030D-6E8A-4147-A177-3AD203B41FA5}">
                      <a16:colId xmlns:a16="http://schemas.microsoft.com/office/drawing/2014/main" val="2370226904"/>
                    </a:ext>
                  </a:extLst>
                </a:gridCol>
                <a:gridCol w="3524610">
                  <a:extLst>
                    <a:ext uri="{9D8B030D-6E8A-4147-A177-3AD203B41FA5}">
                      <a16:colId xmlns:a16="http://schemas.microsoft.com/office/drawing/2014/main" val="1681689688"/>
                    </a:ext>
                  </a:extLst>
                </a:gridCol>
              </a:tblGrid>
              <a:tr h="266053">
                <a:tc>
                  <a:txBody>
                    <a:bodyPr/>
                    <a:lstStyle/>
                    <a:p>
                      <a:pPr algn="ctr">
                        <a:lnSpc>
                          <a:spcPct val="150000"/>
                        </a:lnSpc>
                        <a:spcAft>
                          <a:spcPts val="0"/>
                        </a:spcAft>
                      </a:pPr>
                      <a:r>
                        <a:rPr lang="en-GB" sz="1200" dirty="0">
                          <a:effectLst/>
                        </a:rPr>
                        <a:t>Project in progress</a:t>
                      </a:r>
                      <a:endParaRPr lang="da-DK" sz="120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tc>
                  <a:txBody>
                    <a:bodyPr/>
                    <a:lstStyle/>
                    <a:p>
                      <a:pPr algn="ctr">
                        <a:lnSpc>
                          <a:spcPct val="150000"/>
                        </a:lnSpc>
                        <a:spcAft>
                          <a:spcPts val="0"/>
                        </a:spcAft>
                      </a:pPr>
                      <a:r>
                        <a:rPr lang="en-GB" sz="1200">
                          <a:effectLst/>
                        </a:rPr>
                        <a:t>Potential project</a:t>
                      </a:r>
                      <a:endParaRPr lang="da-DK" sz="120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extLst>
                  <a:ext uri="{0D108BD9-81ED-4DB2-BD59-A6C34878D82A}">
                    <a16:rowId xmlns:a16="http://schemas.microsoft.com/office/drawing/2014/main" val="3232403221"/>
                  </a:ext>
                </a:extLst>
              </a:tr>
              <a:tr h="641618">
                <a:tc>
                  <a:txBody>
                    <a:bodyPr/>
                    <a:lstStyle/>
                    <a:p>
                      <a:pPr>
                        <a:lnSpc>
                          <a:spcPct val="150000"/>
                        </a:lnSpc>
                        <a:spcAft>
                          <a:spcPts val="0"/>
                        </a:spcAft>
                      </a:pPr>
                      <a:r>
                        <a:rPr lang="en-GB" sz="1200" b="1" dirty="0">
                          <a:effectLst/>
                        </a:rPr>
                        <a:t>The Copenhagen Metro </a:t>
                      </a:r>
                      <a:endParaRPr lang="da-DK" sz="1200" b="1" dirty="0">
                        <a:effectLst/>
                      </a:endParaRPr>
                    </a:p>
                    <a:p>
                      <a:pPr>
                        <a:lnSpc>
                          <a:spcPct val="150000"/>
                        </a:lnSpc>
                        <a:spcAft>
                          <a:spcPts val="0"/>
                        </a:spcAft>
                      </a:pPr>
                      <a:r>
                        <a:rPr lang="en-GB" sz="1200" b="0" dirty="0">
                          <a:effectLst/>
                        </a:rPr>
                        <a:t>(</a:t>
                      </a:r>
                      <a:r>
                        <a:rPr lang="en-GB" sz="1200" b="0" dirty="0" err="1">
                          <a:effectLst/>
                        </a:rPr>
                        <a:t>Københavns</a:t>
                      </a:r>
                      <a:r>
                        <a:rPr lang="en-GB" sz="1200" b="0" dirty="0">
                          <a:effectLst/>
                        </a:rPr>
                        <a:t> Metro)</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tc>
                  <a:txBody>
                    <a:bodyPr/>
                    <a:lstStyle/>
                    <a:p>
                      <a:pPr>
                        <a:lnSpc>
                          <a:spcPct val="150000"/>
                        </a:lnSpc>
                        <a:spcAft>
                          <a:spcPts val="0"/>
                        </a:spcAft>
                      </a:pPr>
                      <a:r>
                        <a:rPr lang="da-DK" sz="1200" b="1" dirty="0">
                          <a:effectLst/>
                        </a:rPr>
                        <a:t>Western transport </a:t>
                      </a:r>
                      <a:r>
                        <a:rPr lang="da-DK" sz="1200" b="1" dirty="0" err="1">
                          <a:effectLst/>
                        </a:rPr>
                        <a:t>corridor</a:t>
                      </a:r>
                      <a:r>
                        <a:rPr lang="da-DK" sz="1200" b="1" dirty="0">
                          <a:effectLst/>
                        </a:rPr>
                        <a:t> (Ring 5)  </a:t>
                      </a:r>
                    </a:p>
                    <a:p>
                      <a:pPr>
                        <a:lnSpc>
                          <a:spcPct val="150000"/>
                        </a:lnSpc>
                        <a:spcAft>
                          <a:spcPts val="0"/>
                        </a:spcAft>
                      </a:pPr>
                      <a:r>
                        <a:rPr lang="da-DK" sz="1200" b="0" dirty="0">
                          <a:effectLst/>
                        </a:rPr>
                        <a:t>(Vestlig transportkorridor (Ring 5))</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extLst>
                  <a:ext uri="{0D108BD9-81ED-4DB2-BD59-A6C34878D82A}">
                    <a16:rowId xmlns:a16="http://schemas.microsoft.com/office/drawing/2014/main" val="2361240915"/>
                  </a:ext>
                </a:extLst>
              </a:tr>
              <a:tr h="642271">
                <a:tc>
                  <a:txBody>
                    <a:bodyPr/>
                    <a:lstStyle/>
                    <a:p>
                      <a:pPr>
                        <a:lnSpc>
                          <a:spcPct val="150000"/>
                        </a:lnSpc>
                        <a:spcAft>
                          <a:spcPts val="0"/>
                        </a:spcAft>
                      </a:pPr>
                      <a:r>
                        <a:rPr lang="en-GB" sz="1200" b="1" dirty="0">
                          <a:effectLst/>
                        </a:rPr>
                        <a:t>The Copenhagen Light Rail </a:t>
                      </a:r>
                      <a:endParaRPr lang="da-DK" sz="1200" b="1" dirty="0">
                        <a:effectLst/>
                      </a:endParaRPr>
                    </a:p>
                    <a:p>
                      <a:pPr>
                        <a:lnSpc>
                          <a:spcPct val="150000"/>
                        </a:lnSpc>
                        <a:spcAft>
                          <a:spcPts val="0"/>
                        </a:spcAft>
                      </a:pPr>
                      <a:r>
                        <a:rPr lang="en-GB" sz="1200" b="0" dirty="0">
                          <a:effectLst/>
                        </a:rPr>
                        <a:t>(</a:t>
                      </a:r>
                      <a:r>
                        <a:rPr lang="en-GB" sz="1200" b="0" dirty="0" err="1">
                          <a:effectLst/>
                        </a:rPr>
                        <a:t>Hovedstadens</a:t>
                      </a:r>
                      <a:r>
                        <a:rPr lang="en-GB" sz="1200" b="0" dirty="0">
                          <a:effectLst/>
                        </a:rPr>
                        <a:t> </a:t>
                      </a:r>
                      <a:r>
                        <a:rPr lang="en-GB" sz="1200" b="0" dirty="0" err="1">
                          <a:effectLst/>
                        </a:rPr>
                        <a:t>Letbane</a:t>
                      </a:r>
                      <a:r>
                        <a:rPr lang="en-GB" sz="1200" b="0" dirty="0">
                          <a:effectLst/>
                        </a:rPr>
                        <a:t>)</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tc>
                  <a:txBody>
                    <a:bodyPr/>
                    <a:lstStyle/>
                    <a:p>
                      <a:pPr>
                        <a:lnSpc>
                          <a:spcPct val="150000"/>
                        </a:lnSpc>
                        <a:spcAft>
                          <a:spcPts val="0"/>
                        </a:spcAft>
                      </a:pPr>
                      <a:r>
                        <a:rPr lang="da-DK" sz="1200" b="1" dirty="0">
                          <a:effectLst/>
                        </a:rPr>
                        <a:t>Eastern </a:t>
                      </a:r>
                      <a:r>
                        <a:rPr lang="da-DK" sz="1200" b="1" dirty="0" err="1">
                          <a:effectLst/>
                        </a:rPr>
                        <a:t>Ringway</a:t>
                      </a:r>
                      <a:r>
                        <a:rPr lang="da-DK" sz="1200" b="1" dirty="0">
                          <a:effectLst/>
                        </a:rPr>
                        <a:t> (</a:t>
                      </a:r>
                      <a:r>
                        <a:rPr lang="da-DK" sz="1200" b="1" dirty="0" err="1">
                          <a:effectLst/>
                        </a:rPr>
                        <a:t>harbour</a:t>
                      </a:r>
                      <a:r>
                        <a:rPr lang="da-DK" sz="1200" b="1" dirty="0">
                          <a:effectLst/>
                        </a:rPr>
                        <a:t> tunnel) </a:t>
                      </a:r>
                    </a:p>
                    <a:p>
                      <a:pPr>
                        <a:lnSpc>
                          <a:spcPct val="150000"/>
                        </a:lnSpc>
                        <a:spcAft>
                          <a:spcPts val="0"/>
                        </a:spcAft>
                      </a:pPr>
                      <a:r>
                        <a:rPr lang="da-DK" sz="1200" b="0" dirty="0">
                          <a:effectLst/>
                        </a:rPr>
                        <a:t>(Østlig ringvej (havnetunnel))</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extLst>
                  <a:ext uri="{0D108BD9-81ED-4DB2-BD59-A6C34878D82A}">
                    <a16:rowId xmlns:a16="http://schemas.microsoft.com/office/drawing/2014/main" val="3285262486"/>
                  </a:ext>
                </a:extLst>
              </a:tr>
              <a:tr h="700932">
                <a:tc>
                  <a:txBody>
                    <a:bodyPr/>
                    <a:lstStyle/>
                    <a:p>
                      <a:pPr>
                        <a:lnSpc>
                          <a:spcPct val="150000"/>
                        </a:lnSpc>
                        <a:spcAft>
                          <a:spcPts val="0"/>
                        </a:spcAft>
                      </a:pPr>
                      <a:r>
                        <a:rPr lang="en-GB" sz="1200" b="1" dirty="0">
                          <a:effectLst/>
                        </a:rPr>
                        <a:t>Lynetteholmen</a:t>
                      </a:r>
                      <a:r>
                        <a:rPr lang="en-GB" sz="1200" b="0" dirty="0">
                          <a:effectLst/>
                        </a:rPr>
                        <a:t> (a new district in CPH and central for many new transport infrastructure projects) </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tc>
                  <a:txBody>
                    <a:bodyPr/>
                    <a:lstStyle/>
                    <a:p>
                      <a:pPr>
                        <a:lnSpc>
                          <a:spcPct val="150000"/>
                        </a:lnSpc>
                        <a:spcAft>
                          <a:spcPts val="0"/>
                        </a:spcAft>
                      </a:pPr>
                      <a:r>
                        <a:rPr lang="en-GB" sz="1200" b="1" dirty="0">
                          <a:effectLst/>
                        </a:rPr>
                        <a:t>New train connection Roskilde - Kastrup (Ring South) </a:t>
                      </a:r>
                      <a:endParaRPr lang="da-DK" sz="1200" b="1" dirty="0">
                        <a:effectLst/>
                      </a:endParaRPr>
                    </a:p>
                    <a:p>
                      <a:pPr>
                        <a:lnSpc>
                          <a:spcPct val="150000"/>
                        </a:lnSpc>
                        <a:spcAft>
                          <a:spcPts val="0"/>
                        </a:spcAft>
                      </a:pPr>
                      <a:r>
                        <a:rPr lang="da-DK" sz="1200" b="0" dirty="0">
                          <a:effectLst/>
                        </a:rPr>
                        <a:t>(Ny togforbindelse Roskilde - Kastrup (Ring Syd))</a:t>
                      </a:r>
                    </a:p>
                  </a:txBody>
                  <a:tcPr marL="63692" marR="63692" marT="0" marB="0"/>
                </a:tc>
                <a:extLst>
                  <a:ext uri="{0D108BD9-81ED-4DB2-BD59-A6C34878D82A}">
                    <a16:rowId xmlns:a16="http://schemas.microsoft.com/office/drawing/2014/main" val="3069519571"/>
                  </a:ext>
                </a:extLst>
              </a:tr>
              <a:tr h="658376">
                <a:tc>
                  <a:txBody>
                    <a:bodyPr/>
                    <a:lstStyle/>
                    <a:p>
                      <a:pPr>
                        <a:lnSpc>
                          <a:spcPct val="150000"/>
                        </a:lnSpc>
                        <a:spcAft>
                          <a:spcPts val="0"/>
                        </a:spcAft>
                      </a:pPr>
                      <a:r>
                        <a:rPr lang="en-GB" sz="1200" b="1" dirty="0">
                          <a:effectLst/>
                        </a:rPr>
                        <a:t>North harbour tunnel </a:t>
                      </a:r>
                      <a:endParaRPr lang="da-DK" sz="1200" b="1" dirty="0">
                        <a:effectLst/>
                      </a:endParaRPr>
                    </a:p>
                    <a:p>
                      <a:pPr>
                        <a:lnSpc>
                          <a:spcPct val="150000"/>
                        </a:lnSpc>
                        <a:spcAft>
                          <a:spcPts val="0"/>
                        </a:spcAft>
                      </a:pPr>
                      <a:r>
                        <a:rPr lang="en-GB" sz="1200" b="0" dirty="0">
                          <a:effectLst/>
                        </a:rPr>
                        <a:t>(Nordhavnstunnel)	</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tc>
                  <a:txBody>
                    <a:bodyPr/>
                    <a:lstStyle/>
                    <a:p>
                      <a:pPr>
                        <a:lnSpc>
                          <a:spcPct val="150000"/>
                        </a:lnSpc>
                        <a:spcAft>
                          <a:spcPts val="0"/>
                        </a:spcAft>
                      </a:pPr>
                      <a:r>
                        <a:rPr lang="da-DK" sz="1200" b="1" dirty="0">
                          <a:effectLst/>
                        </a:rPr>
                        <a:t>Light </a:t>
                      </a:r>
                      <a:r>
                        <a:rPr lang="da-DK" sz="1200" b="1" dirty="0" err="1">
                          <a:effectLst/>
                        </a:rPr>
                        <a:t>Rail</a:t>
                      </a:r>
                      <a:r>
                        <a:rPr lang="da-DK" sz="1200" b="1" dirty="0">
                          <a:effectLst/>
                        </a:rPr>
                        <a:t> via Frederikssundsvej  </a:t>
                      </a:r>
                    </a:p>
                    <a:p>
                      <a:pPr>
                        <a:lnSpc>
                          <a:spcPct val="150000"/>
                        </a:lnSpc>
                        <a:spcAft>
                          <a:spcPts val="0"/>
                        </a:spcAft>
                      </a:pPr>
                      <a:r>
                        <a:rPr lang="da-DK" sz="1200" b="0" dirty="0">
                          <a:effectLst/>
                        </a:rPr>
                        <a:t>(Letbane via Frederikssundsvej)</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extLst>
                  <a:ext uri="{0D108BD9-81ED-4DB2-BD59-A6C34878D82A}">
                    <a16:rowId xmlns:a16="http://schemas.microsoft.com/office/drawing/2014/main" val="2446666870"/>
                  </a:ext>
                </a:extLst>
              </a:tr>
              <a:tr h="1222225">
                <a:tc>
                  <a:txBody>
                    <a:bodyPr/>
                    <a:lstStyle/>
                    <a:p>
                      <a:pPr>
                        <a:lnSpc>
                          <a:spcPct val="150000"/>
                        </a:lnSpc>
                        <a:spcAft>
                          <a:spcPts val="0"/>
                        </a:spcAft>
                      </a:pPr>
                      <a:r>
                        <a:rPr lang="en-GB" sz="1200" b="1" dirty="0">
                          <a:effectLst/>
                        </a:rPr>
                        <a:t>STRING </a:t>
                      </a:r>
                      <a:r>
                        <a:rPr lang="en-GB" sz="1200" b="0" dirty="0">
                          <a:effectLst/>
                        </a:rPr>
                        <a:t>(connection of </a:t>
                      </a:r>
                      <a:r>
                        <a:rPr lang="en-GB" sz="1200" b="0" dirty="0" err="1">
                          <a:effectLst/>
                        </a:rPr>
                        <a:t>Femern</a:t>
                      </a:r>
                      <a:r>
                        <a:rPr lang="en-GB" sz="1200" b="0" dirty="0">
                          <a:effectLst/>
                        </a:rPr>
                        <a:t>) </a:t>
                      </a:r>
                      <a:r>
                        <a:rPr lang="en-GB" sz="1200" b="1" dirty="0">
                          <a:effectLst/>
                        </a:rPr>
                        <a:t>÷</a:t>
                      </a:r>
                      <a:endParaRPr lang="da-DK" sz="1200" b="0" dirty="0">
                        <a:effectLst/>
                      </a:endParaRPr>
                    </a:p>
                    <a:p>
                      <a:pPr>
                        <a:lnSpc>
                          <a:spcPct val="150000"/>
                        </a:lnSpc>
                        <a:spcAft>
                          <a:spcPts val="0"/>
                        </a:spcAft>
                      </a:pPr>
                      <a:r>
                        <a:rPr lang="en-GB" sz="1200" b="0" dirty="0">
                          <a:effectLst/>
                        </a:rPr>
                        <a:t>(STRING (</a:t>
                      </a:r>
                      <a:r>
                        <a:rPr lang="en-GB" sz="1200" b="0" dirty="0" err="1">
                          <a:effectLst/>
                        </a:rPr>
                        <a:t>Femernforbindelsen</a:t>
                      </a:r>
                      <a:r>
                        <a:rPr lang="en-GB" sz="1200" b="0" dirty="0">
                          <a:effectLst/>
                        </a:rPr>
                        <a:t>))</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tc>
                  <a:txBody>
                    <a:bodyPr/>
                    <a:lstStyle/>
                    <a:p>
                      <a:pPr>
                        <a:lnSpc>
                          <a:spcPct val="150000"/>
                        </a:lnSpc>
                        <a:spcAft>
                          <a:spcPts val="0"/>
                        </a:spcAft>
                      </a:pPr>
                      <a:r>
                        <a:rPr lang="en-GB" sz="1200" b="1" dirty="0">
                          <a:effectLst/>
                        </a:rPr>
                        <a:t>The extension of Frederikssunds- and Hillerød motorway (two separate projects)</a:t>
                      </a:r>
                      <a:endParaRPr lang="da-DK" sz="1200" b="1" dirty="0">
                        <a:effectLst/>
                      </a:endParaRPr>
                    </a:p>
                    <a:p>
                      <a:pPr>
                        <a:lnSpc>
                          <a:spcPct val="150000"/>
                        </a:lnSpc>
                        <a:spcAft>
                          <a:spcPts val="0"/>
                        </a:spcAft>
                      </a:pPr>
                      <a:r>
                        <a:rPr lang="da-DK" sz="1200" b="0" dirty="0">
                          <a:effectLst/>
                        </a:rPr>
                        <a:t>(Forlængelse af Frederikssunds- og Hillerød Motorvejen)</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extLst>
                  <a:ext uri="{0D108BD9-81ED-4DB2-BD59-A6C34878D82A}">
                    <a16:rowId xmlns:a16="http://schemas.microsoft.com/office/drawing/2014/main" val="507169871"/>
                  </a:ext>
                </a:extLst>
              </a:tr>
              <a:tr h="642201">
                <a:tc>
                  <a:txBody>
                    <a:bodyPr/>
                    <a:lstStyle/>
                    <a:p>
                      <a:pPr>
                        <a:lnSpc>
                          <a:spcPct val="150000"/>
                        </a:lnSpc>
                        <a:spcAft>
                          <a:spcPts val="0"/>
                        </a:spcAft>
                      </a:pPr>
                      <a:r>
                        <a:rPr lang="en-GB" sz="1200" b="1" dirty="0">
                          <a:effectLst/>
                        </a:rPr>
                        <a:t>Greater Copenhagen </a:t>
                      </a:r>
                      <a:r>
                        <a:rPr lang="en-GB" sz="1200" b="1" dirty="0" err="1">
                          <a:effectLst/>
                        </a:rPr>
                        <a:t>Trafikcharter</a:t>
                      </a:r>
                      <a:r>
                        <a:rPr lang="en-GB" sz="1200" b="1" dirty="0">
                          <a:effectLst/>
                        </a:rPr>
                        <a:t> ÷</a:t>
                      </a:r>
                      <a:endParaRPr lang="da-DK" sz="1200" b="1" dirty="0">
                        <a:effectLst/>
                      </a:endParaRPr>
                    </a:p>
                    <a:p>
                      <a:pPr>
                        <a:lnSpc>
                          <a:spcPct val="150000"/>
                        </a:lnSpc>
                        <a:spcAft>
                          <a:spcPts val="0"/>
                        </a:spcAft>
                      </a:pPr>
                      <a:r>
                        <a:rPr lang="en-GB" sz="1200" b="0" dirty="0">
                          <a:effectLst/>
                        </a:rPr>
                        <a:t> </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tc>
                  <a:txBody>
                    <a:bodyPr/>
                    <a:lstStyle/>
                    <a:p>
                      <a:pPr>
                        <a:lnSpc>
                          <a:spcPct val="150000"/>
                        </a:lnSpc>
                        <a:spcAft>
                          <a:spcPts val="0"/>
                        </a:spcAft>
                      </a:pPr>
                      <a:r>
                        <a:rPr lang="en-GB" sz="1200" b="1" dirty="0">
                          <a:effectLst/>
                        </a:rPr>
                        <a:t>Extension of Farum S-train line to Hillerød</a:t>
                      </a:r>
                      <a:endParaRPr lang="da-DK" sz="1200" b="1" dirty="0">
                        <a:effectLst/>
                      </a:endParaRPr>
                    </a:p>
                    <a:p>
                      <a:pPr>
                        <a:lnSpc>
                          <a:spcPct val="150000"/>
                        </a:lnSpc>
                        <a:spcAft>
                          <a:spcPts val="0"/>
                        </a:spcAft>
                      </a:pPr>
                      <a:r>
                        <a:rPr lang="da-DK" sz="1200" b="0" dirty="0">
                          <a:effectLst/>
                        </a:rPr>
                        <a:t>(Forlængelse af Farum S-tog til Hillerød)</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extLst>
                  <a:ext uri="{0D108BD9-81ED-4DB2-BD59-A6C34878D82A}">
                    <a16:rowId xmlns:a16="http://schemas.microsoft.com/office/drawing/2014/main" val="1778289968"/>
                  </a:ext>
                </a:extLst>
              </a:tr>
              <a:tr h="679325">
                <a:tc>
                  <a:txBody>
                    <a:bodyPr/>
                    <a:lstStyle/>
                    <a:p>
                      <a:pPr>
                        <a:lnSpc>
                          <a:spcPct val="150000"/>
                        </a:lnSpc>
                        <a:spcAft>
                          <a:spcPts val="0"/>
                        </a:spcAft>
                      </a:pPr>
                      <a:r>
                        <a:rPr lang="en-GB" sz="1200" b="0" dirty="0">
                          <a:effectLst/>
                        </a:rPr>
                        <a:t> </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tc>
                  <a:txBody>
                    <a:bodyPr/>
                    <a:lstStyle/>
                    <a:p>
                      <a:pPr>
                        <a:lnSpc>
                          <a:spcPct val="150000"/>
                        </a:lnSpc>
                        <a:spcAft>
                          <a:spcPts val="0"/>
                        </a:spcAft>
                      </a:pPr>
                      <a:r>
                        <a:rPr lang="en-GB" sz="1200" b="1" dirty="0">
                          <a:effectLst/>
                        </a:rPr>
                        <a:t>Extension of the metro</a:t>
                      </a:r>
                      <a:endParaRPr lang="da-DK" sz="1200" b="1" dirty="0">
                        <a:effectLst/>
                      </a:endParaRPr>
                    </a:p>
                    <a:p>
                      <a:pPr>
                        <a:lnSpc>
                          <a:spcPct val="150000"/>
                        </a:lnSpc>
                        <a:spcAft>
                          <a:spcPts val="0"/>
                        </a:spcAft>
                      </a:pPr>
                      <a:r>
                        <a:rPr lang="en-GB" sz="1200" b="0" dirty="0">
                          <a:effectLst/>
                        </a:rPr>
                        <a:t>(</a:t>
                      </a:r>
                      <a:r>
                        <a:rPr lang="en-GB" sz="1200" b="0" dirty="0" err="1">
                          <a:effectLst/>
                        </a:rPr>
                        <a:t>Forlængelse</a:t>
                      </a:r>
                      <a:r>
                        <a:rPr lang="en-GB" sz="1200" b="0" dirty="0">
                          <a:effectLst/>
                        </a:rPr>
                        <a:t> </a:t>
                      </a:r>
                      <a:r>
                        <a:rPr lang="en-GB" sz="1200" b="0" dirty="0" err="1">
                          <a:effectLst/>
                        </a:rPr>
                        <a:t>af</a:t>
                      </a:r>
                      <a:r>
                        <a:rPr lang="en-GB" sz="1200" b="0" dirty="0">
                          <a:effectLst/>
                        </a:rPr>
                        <a:t> </a:t>
                      </a:r>
                      <a:r>
                        <a:rPr lang="en-GB" sz="1200" b="0" dirty="0" err="1">
                          <a:effectLst/>
                        </a:rPr>
                        <a:t>metroen</a:t>
                      </a:r>
                      <a:r>
                        <a:rPr lang="en-GB" sz="1200" b="0" dirty="0">
                          <a:effectLst/>
                        </a:rPr>
                        <a:t>)</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extLst>
                  <a:ext uri="{0D108BD9-81ED-4DB2-BD59-A6C34878D82A}">
                    <a16:rowId xmlns:a16="http://schemas.microsoft.com/office/drawing/2014/main" val="3801629730"/>
                  </a:ext>
                </a:extLst>
              </a:tr>
              <a:tr h="355699">
                <a:tc>
                  <a:txBody>
                    <a:bodyPr/>
                    <a:lstStyle/>
                    <a:p>
                      <a:pPr>
                        <a:lnSpc>
                          <a:spcPct val="150000"/>
                        </a:lnSpc>
                        <a:spcAft>
                          <a:spcPts val="0"/>
                        </a:spcAft>
                      </a:pPr>
                      <a:r>
                        <a:rPr lang="en-GB" sz="1200" b="0" dirty="0">
                          <a:effectLst/>
                        </a:rPr>
                        <a:t> </a:t>
                      </a:r>
                      <a:endParaRPr lang="da-DK" sz="1200" b="0"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tc>
                  <a:txBody>
                    <a:bodyPr/>
                    <a:lstStyle/>
                    <a:p>
                      <a:pPr>
                        <a:lnSpc>
                          <a:spcPct val="150000"/>
                        </a:lnSpc>
                        <a:spcAft>
                          <a:spcPts val="0"/>
                        </a:spcAft>
                      </a:pPr>
                      <a:r>
                        <a:rPr lang="en-GB" sz="1200" b="1" dirty="0">
                          <a:effectLst/>
                        </a:rPr>
                        <a:t>Øresundsmetro ÷</a:t>
                      </a:r>
                      <a:endParaRPr lang="da-DK" sz="1200" b="1" dirty="0">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3692" marR="63692" marT="0" marB="0"/>
                </a:tc>
                <a:extLst>
                  <a:ext uri="{0D108BD9-81ED-4DB2-BD59-A6C34878D82A}">
                    <a16:rowId xmlns:a16="http://schemas.microsoft.com/office/drawing/2014/main" val="4210076664"/>
                  </a:ext>
                </a:extLst>
              </a:tr>
            </a:tbl>
          </a:graphicData>
        </a:graphic>
      </p:graphicFrame>
      <p:pic>
        <p:nvPicPr>
          <p:cNvPr id="15" name="Billede 9">
            <a:extLst>
              <a:ext uri="{FF2B5EF4-FFF2-40B4-BE49-F238E27FC236}">
                <a16:creationId xmlns:a16="http://schemas.microsoft.com/office/drawing/2014/main" id="{CE53B2DF-F3F4-6840-9147-7E2E42649F4F}"/>
              </a:ext>
            </a:extLst>
          </p:cNvPr>
          <p:cNvPicPr>
            <a:picLocks noChangeAspect="1"/>
          </p:cNvPicPr>
          <p:nvPr/>
        </p:nvPicPr>
        <p:blipFill>
          <a:blip r:embed="rId3"/>
          <a:stretch>
            <a:fillRect/>
          </a:stretch>
        </p:blipFill>
        <p:spPr>
          <a:xfrm>
            <a:off x="2980929" y="6148783"/>
            <a:ext cx="464245" cy="315248"/>
          </a:xfrm>
          <a:prstGeom prst="rect">
            <a:avLst/>
          </a:prstGeom>
        </p:spPr>
      </p:pic>
      <p:sp>
        <p:nvSpPr>
          <p:cNvPr id="16" name="Pladsholder til indhold 2">
            <a:extLst>
              <a:ext uri="{FF2B5EF4-FFF2-40B4-BE49-F238E27FC236}">
                <a16:creationId xmlns:a16="http://schemas.microsoft.com/office/drawing/2014/main" id="{E9D914DF-5314-E448-9553-782486831808}"/>
              </a:ext>
            </a:extLst>
          </p:cNvPr>
          <p:cNvSpPr txBox="1">
            <a:spLocks/>
          </p:cNvSpPr>
          <p:nvPr/>
        </p:nvSpPr>
        <p:spPr>
          <a:xfrm>
            <a:off x="3445175" y="6148783"/>
            <a:ext cx="1637378" cy="464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a-DK" sz="900" dirty="0" err="1"/>
              <a:t>Funded</a:t>
            </a:r>
            <a:r>
              <a:rPr lang="da-DK" sz="900" dirty="0"/>
              <a:t> by the EU</a:t>
            </a:r>
            <a:br>
              <a:rPr lang="da-DK" sz="900" dirty="0"/>
            </a:br>
            <a:r>
              <a:rPr lang="da-DK" sz="900" dirty="0"/>
              <a:t>Horizon 2020 programme</a:t>
            </a:r>
          </a:p>
        </p:txBody>
      </p:sp>
      <p:sp>
        <p:nvSpPr>
          <p:cNvPr id="17" name="Titel 1">
            <a:extLst>
              <a:ext uri="{FF2B5EF4-FFF2-40B4-BE49-F238E27FC236}">
                <a16:creationId xmlns:a16="http://schemas.microsoft.com/office/drawing/2014/main" id="{086152A5-DD7F-EB49-A6AC-EED5AAC1F141}"/>
              </a:ext>
            </a:extLst>
          </p:cNvPr>
          <p:cNvSpPr>
            <a:spLocks noGrp="1"/>
          </p:cNvSpPr>
          <p:nvPr>
            <p:ph type="title"/>
          </p:nvPr>
        </p:nvSpPr>
        <p:spPr>
          <a:xfrm>
            <a:off x="838200" y="745267"/>
            <a:ext cx="10515600" cy="1325563"/>
          </a:xfrm>
        </p:spPr>
        <p:txBody>
          <a:bodyPr>
            <a:normAutofit/>
          </a:bodyPr>
          <a:lstStyle/>
          <a:p>
            <a:pPr>
              <a:lnSpc>
                <a:spcPct val="100000"/>
              </a:lnSpc>
              <a:spcBef>
                <a:spcPts val="600"/>
              </a:spcBef>
            </a:pPr>
            <a:r>
              <a:rPr lang="en-GB" sz="2800" b="1" dirty="0">
                <a:latin typeface="Verdana" panose="020B0604030504040204" pitchFamily="34" charset="0"/>
                <a:ea typeface="Verdana" panose="020B0604030504040204" pitchFamily="34" charset="0"/>
                <a:cs typeface="Verdana" panose="020B0604030504040204" pitchFamily="34" charset="0"/>
              </a:rPr>
              <a:t>Future projects</a:t>
            </a:r>
          </a:p>
        </p:txBody>
      </p:sp>
    </p:spTree>
    <p:extLst>
      <p:ext uri="{BB962C8B-B14F-4D97-AF65-F5344CB8AC3E}">
        <p14:creationId xmlns:p14="http://schemas.microsoft.com/office/powerpoint/2010/main" val="26807254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Lige forbindelse 8">
            <a:extLst>
              <a:ext uri="{FF2B5EF4-FFF2-40B4-BE49-F238E27FC236}">
                <a16:creationId xmlns:a16="http://schemas.microsoft.com/office/drawing/2014/main" id="{80C7CD55-8846-FB4E-9AF7-1171C8F2E1E9}"/>
              </a:ext>
            </a:extLst>
          </p:cNvPr>
          <p:cNvCxnSpPr>
            <a:cxnSpLocks/>
          </p:cNvCxnSpPr>
          <p:nvPr/>
        </p:nvCxnSpPr>
        <p:spPr>
          <a:xfrm>
            <a:off x="959593" y="810844"/>
            <a:ext cx="1412546" cy="0"/>
          </a:xfrm>
          <a:prstGeom prst="line">
            <a:avLst/>
          </a:prstGeom>
          <a:ln w="76200">
            <a:solidFill>
              <a:srgbClr val="EF8218"/>
            </a:solidFill>
          </a:ln>
        </p:spPr>
        <p:style>
          <a:lnRef idx="1">
            <a:schemeClr val="accent1"/>
          </a:lnRef>
          <a:fillRef idx="0">
            <a:schemeClr val="accent1"/>
          </a:fillRef>
          <a:effectRef idx="0">
            <a:schemeClr val="accent1"/>
          </a:effectRef>
          <a:fontRef idx="minor">
            <a:schemeClr val="tx1"/>
          </a:fontRef>
        </p:style>
      </p:cxnSp>
      <p:pic>
        <p:nvPicPr>
          <p:cNvPr id="10" name="Billede 9">
            <a:extLst>
              <a:ext uri="{FF2B5EF4-FFF2-40B4-BE49-F238E27FC236}">
                <a16:creationId xmlns:a16="http://schemas.microsoft.com/office/drawing/2014/main" id="{F2D341BC-B953-C241-ABFF-73B3E1DD9ABD}"/>
              </a:ext>
            </a:extLst>
          </p:cNvPr>
          <p:cNvPicPr>
            <a:picLocks noChangeAspect="1"/>
          </p:cNvPicPr>
          <p:nvPr/>
        </p:nvPicPr>
        <p:blipFill>
          <a:blip r:embed="rId2"/>
          <a:stretch>
            <a:fillRect/>
          </a:stretch>
        </p:blipFill>
        <p:spPr>
          <a:xfrm>
            <a:off x="2980929" y="6148783"/>
            <a:ext cx="464245" cy="315248"/>
          </a:xfrm>
          <a:prstGeom prst="rect">
            <a:avLst/>
          </a:prstGeom>
        </p:spPr>
      </p:pic>
      <p:sp>
        <p:nvSpPr>
          <p:cNvPr id="11" name="Pladsholder til indhold 2">
            <a:extLst>
              <a:ext uri="{FF2B5EF4-FFF2-40B4-BE49-F238E27FC236}">
                <a16:creationId xmlns:a16="http://schemas.microsoft.com/office/drawing/2014/main" id="{4FF28CAC-2A18-3C4D-9D1C-EFD50645F6D3}"/>
              </a:ext>
            </a:extLst>
          </p:cNvPr>
          <p:cNvSpPr txBox="1">
            <a:spLocks/>
          </p:cNvSpPr>
          <p:nvPr/>
        </p:nvSpPr>
        <p:spPr>
          <a:xfrm>
            <a:off x="3445175" y="6148783"/>
            <a:ext cx="1637378" cy="464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a-DK" sz="900" dirty="0" err="1"/>
              <a:t>Funded</a:t>
            </a:r>
            <a:r>
              <a:rPr lang="da-DK" sz="900" dirty="0"/>
              <a:t> by the EU</a:t>
            </a:r>
            <a:br>
              <a:rPr lang="da-DK" sz="900" dirty="0"/>
            </a:br>
            <a:r>
              <a:rPr lang="da-DK" sz="900" dirty="0"/>
              <a:t>Horizon 2020 programme</a:t>
            </a:r>
          </a:p>
        </p:txBody>
      </p:sp>
      <p:pic>
        <p:nvPicPr>
          <p:cNvPr id="13" name="Billede 12">
            <a:extLst>
              <a:ext uri="{FF2B5EF4-FFF2-40B4-BE49-F238E27FC236}">
                <a16:creationId xmlns:a16="http://schemas.microsoft.com/office/drawing/2014/main" id="{12B1967A-E96A-B141-9A0C-D910BBBE69DF}"/>
              </a:ext>
            </a:extLst>
          </p:cNvPr>
          <p:cNvPicPr>
            <a:picLocks noChangeAspect="1"/>
          </p:cNvPicPr>
          <p:nvPr/>
        </p:nvPicPr>
        <p:blipFill>
          <a:blip r:embed="rId3"/>
          <a:stretch>
            <a:fillRect/>
          </a:stretch>
        </p:blipFill>
        <p:spPr>
          <a:xfrm>
            <a:off x="838200" y="6152494"/>
            <a:ext cx="1621221" cy="311537"/>
          </a:xfrm>
          <a:prstGeom prst="rect">
            <a:avLst/>
          </a:prstGeom>
        </p:spPr>
      </p:pic>
      <p:sp>
        <p:nvSpPr>
          <p:cNvPr id="8" name="Rectangle 7">
            <a:extLst>
              <a:ext uri="{FF2B5EF4-FFF2-40B4-BE49-F238E27FC236}">
                <a16:creationId xmlns:a16="http://schemas.microsoft.com/office/drawing/2014/main" id="{C83C3854-EF6F-FC47-A7CF-73DCAFB1C6EA}"/>
              </a:ext>
            </a:extLst>
          </p:cNvPr>
          <p:cNvSpPr/>
          <p:nvPr/>
        </p:nvSpPr>
        <p:spPr>
          <a:xfrm>
            <a:off x="838200" y="1008040"/>
            <a:ext cx="3981542" cy="5054269"/>
          </a:xfrm>
          <a:prstGeom prst="rect">
            <a:avLst/>
          </a:prstGeom>
        </p:spPr>
        <p:txBody>
          <a:bodyPr wrap="square">
            <a:spAutoFit/>
          </a:bodyPr>
          <a:lstStyle/>
          <a:p>
            <a:pPr>
              <a:lnSpc>
                <a:spcPct val="130000"/>
              </a:lnSpc>
              <a:spcAft>
                <a:spcPts val="400"/>
              </a:spcAft>
            </a:pPr>
            <a:r>
              <a:rPr lang="en-GB" sz="1900" dirty="0"/>
              <a:t>The infrastructure projects are illustrated on the map (except from the </a:t>
            </a:r>
            <a:r>
              <a:rPr lang="en-GB" sz="1900" i="1" dirty="0"/>
              <a:t>Lynetteholmen</a:t>
            </a:r>
            <a:r>
              <a:rPr lang="en-GB" sz="1900" dirty="0"/>
              <a:t>, </a:t>
            </a:r>
            <a:r>
              <a:rPr lang="en-GB" sz="1900" i="1" dirty="0"/>
              <a:t>North harbour tunnel, </a:t>
            </a:r>
            <a:r>
              <a:rPr lang="da-DK" sz="1900" i="1" dirty="0"/>
              <a:t>Eastern </a:t>
            </a:r>
            <a:r>
              <a:rPr lang="da-DK" sz="1900" i="1" dirty="0" err="1"/>
              <a:t>Ringway</a:t>
            </a:r>
            <a:r>
              <a:rPr lang="da-DK" sz="1900" dirty="0"/>
              <a:t> and the</a:t>
            </a:r>
            <a:r>
              <a:rPr lang="da-DK" sz="1900" i="1" dirty="0"/>
              <a:t> </a:t>
            </a:r>
            <a:r>
              <a:rPr lang="en-GB" sz="1900" i="1" dirty="0"/>
              <a:t>÷ projects</a:t>
            </a:r>
            <a:r>
              <a:rPr lang="en-GB" sz="1900" dirty="0"/>
              <a:t>).</a:t>
            </a:r>
          </a:p>
          <a:p>
            <a:pPr>
              <a:lnSpc>
                <a:spcPct val="130000"/>
              </a:lnSpc>
            </a:pPr>
            <a:r>
              <a:rPr lang="en-GB" sz="1900" dirty="0"/>
              <a:t>Three places which will (potentially) become ‘new’ mobility hubs are Glostrup- and Nørrebro-, Ny Ellebjerg station, currently facilitating S-trains. As the map illustrates, these three places will be intersections of Metro, Light Rail, Regional- and S-train infrastructure.  </a:t>
            </a:r>
          </a:p>
        </p:txBody>
      </p:sp>
      <p:pic>
        <p:nvPicPr>
          <p:cNvPr id="12" name="Picture 11">
            <a:extLst>
              <a:ext uri="{FF2B5EF4-FFF2-40B4-BE49-F238E27FC236}">
                <a16:creationId xmlns:a16="http://schemas.microsoft.com/office/drawing/2014/main" id="{88631DFC-8499-CA43-92BA-564E377CCFD3}"/>
              </a:ext>
            </a:extLst>
          </p:cNvPr>
          <p:cNvPicPr>
            <a:picLocks noChangeAspect="1"/>
          </p:cNvPicPr>
          <p:nvPr/>
        </p:nvPicPr>
        <p:blipFill>
          <a:blip r:embed="rId4"/>
          <a:stretch>
            <a:fillRect/>
          </a:stretch>
        </p:blipFill>
        <p:spPr>
          <a:xfrm>
            <a:off x="4819742" y="237944"/>
            <a:ext cx="7350020" cy="6300016"/>
          </a:xfrm>
          <a:prstGeom prst="rect">
            <a:avLst/>
          </a:prstGeom>
        </p:spPr>
      </p:pic>
    </p:spTree>
    <p:extLst>
      <p:ext uri="{BB962C8B-B14F-4D97-AF65-F5344CB8AC3E}">
        <p14:creationId xmlns:p14="http://schemas.microsoft.com/office/powerpoint/2010/main" val="42348640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1DFA02-2D30-5B4C-8036-86E71DD1055B}"/>
              </a:ext>
            </a:extLst>
          </p:cNvPr>
          <p:cNvSpPr>
            <a:spLocks noGrp="1"/>
          </p:cNvSpPr>
          <p:nvPr>
            <p:ph type="title"/>
          </p:nvPr>
        </p:nvSpPr>
        <p:spPr>
          <a:xfrm>
            <a:off x="838200" y="745267"/>
            <a:ext cx="10515600" cy="1325563"/>
          </a:xfrm>
        </p:spPr>
        <p:txBody>
          <a:bodyPr>
            <a:normAutofit/>
          </a:bodyPr>
          <a:lstStyle/>
          <a:p>
            <a:pPr>
              <a:lnSpc>
                <a:spcPct val="100000"/>
              </a:lnSpc>
              <a:spcBef>
                <a:spcPts val="600"/>
              </a:spcBef>
            </a:pPr>
            <a:r>
              <a:rPr lang="en-GB" sz="2800" b="1" dirty="0">
                <a:latin typeface="Verdana" panose="020B0604030504040204" pitchFamily="34" charset="0"/>
                <a:ea typeface="Verdana" panose="020B0604030504040204" pitchFamily="34" charset="0"/>
                <a:cs typeface="Verdana" panose="020B0604030504040204" pitchFamily="34" charset="0"/>
              </a:rPr>
              <a:t>Metro M4 South</a:t>
            </a:r>
          </a:p>
        </p:txBody>
      </p:sp>
      <p:cxnSp>
        <p:nvCxnSpPr>
          <p:cNvPr id="9" name="Lige forbindelse 8">
            <a:extLst>
              <a:ext uri="{FF2B5EF4-FFF2-40B4-BE49-F238E27FC236}">
                <a16:creationId xmlns:a16="http://schemas.microsoft.com/office/drawing/2014/main" id="{80C7CD55-8846-FB4E-9AF7-1171C8F2E1E9}"/>
              </a:ext>
            </a:extLst>
          </p:cNvPr>
          <p:cNvCxnSpPr>
            <a:cxnSpLocks/>
          </p:cNvCxnSpPr>
          <p:nvPr/>
        </p:nvCxnSpPr>
        <p:spPr>
          <a:xfrm>
            <a:off x="959593" y="810844"/>
            <a:ext cx="1412546" cy="0"/>
          </a:xfrm>
          <a:prstGeom prst="line">
            <a:avLst/>
          </a:prstGeom>
          <a:ln w="76200">
            <a:solidFill>
              <a:srgbClr val="EF8218"/>
            </a:solidFill>
          </a:ln>
        </p:spPr>
        <p:style>
          <a:lnRef idx="1">
            <a:schemeClr val="accent1"/>
          </a:lnRef>
          <a:fillRef idx="0">
            <a:schemeClr val="accent1"/>
          </a:fillRef>
          <a:effectRef idx="0">
            <a:schemeClr val="accent1"/>
          </a:effectRef>
          <a:fontRef idx="minor">
            <a:schemeClr val="tx1"/>
          </a:fontRef>
        </p:style>
      </p:cxnSp>
      <p:pic>
        <p:nvPicPr>
          <p:cNvPr id="10" name="Billede 9">
            <a:extLst>
              <a:ext uri="{FF2B5EF4-FFF2-40B4-BE49-F238E27FC236}">
                <a16:creationId xmlns:a16="http://schemas.microsoft.com/office/drawing/2014/main" id="{F2D341BC-B953-C241-ABFF-73B3E1DD9ABD}"/>
              </a:ext>
            </a:extLst>
          </p:cNvPr>
          <p:cNvPicPr>
            <a:picLocks noChangeAspect="1"/>
          </p:cNvPicPr>
          <p:nvPr/>
        </p:nvPicPr>
        <p:blipFill>
          <a:blip r:embed="rId2"/>
          <a:stretch>
            <a:fillRect/>
          </a:stretch>
        </p:blipFill>
        <p:spPr>
          <a:xfrm>
            <a:off x="4856224" y="6152494"/>
            <a:ext cx="464245" cy="315248"/>
          </a:xfrm>
          <a:prstGeom prst="rect">
            <a:avLst/>
          </a:prstGeom>
        </p:spPr>
      </p:pic>
      <p:sp>
        <p:nvSpPr>
          <p:cNvPr id="11" name="Pladsholder til indhold 2">
            <a:extLst>
              <a:ext uri="{FF2B5EF4-FFF2-40B4-BE49-F238E27FC236}">
                <a16:creationId xmlns:a16="http://schemas.microsoft.com/office/drawing/2014/main" id="{4FF28CAC-2A18-3C4D-9D1C-EFD50645F6D3}"/>
              </a:ext>
            </a:extLst>
          </p:cNvPr>
          <p:cNvSpPr txBox="1">
            <a:spLocks/>
          </p:cNvSpPr>
          <p:nvPr/>
        </p:nvSpPr>
        <p:spPr>
          <a:xfrm>
            <a:off x="5320470" y="6152494"/>
            <a:ext cx="1637378" cy="464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a-DK" sz="900" dirty="0" err="1"/>
              <a:t>Funded</a:t>
            </a:r>
            <a:r>
              <a:rPr lang="da-DK" sz="900" dirty="0"/>
              <a:t> by the EU</a:t>
            </a:r>
            <a:br>
              <a:rPr lang="da-DK" sz="900" dirty="0"/>
            </a:br>
            <a:r>
              <a:rPr lang="da-DK" sz="900" dirty="0"/>
              <a:t>Horizon 2020 programme</a:t>
            </a:r>
          </a:p>
        </p:txBody>
      </p:sp>
      <p:pic>
        <p:nvPicPr>
          <p:cNvPr id="13" name="Billede 12">
            <a:extLst>
              <a:ext uri="{FF2B5EF4-FFF2-40B4-BE49-F238E27FC236}">
                <a16:creationId xmlns:a16="http://schemas.microsoft.com/office/drawing/2014/main" id="{12B1967A-E96A-B141-9A0C-D910BBBE69DF}"/>
              </a:ext>
            </a:extLst>
          </p:cNvPr>
          <p:cNvPicPr>
            <a:picLocks noChangeAspect="1"/>
          </p:cNvPicPr>
          <p:nvPr/>
        </p:nvPicPr>
        <p:blipFill>
          <a:blip r:embed="rId3"/>
          <a:stretch>
            <a:fillRect/>
          </a:stretch>
        </p:blipFill>
        <p:spPr>
          <a:xfrm>
            <a:off x="838200" y="6152494"/>
            <a:ext cx="1621221" cy="311537"/>
          </a:xfrm>
          <a:prstGeom prst="rect">
            <a:avLst/>
          </a:prstGeom>
        </p:spPr>
      </p:pic>
      <p:sp>
        <p:nvSpPr>
          <p:cNvPr id="12" name="Content Placeholder 2">
            <a:extLst>
              <a:ext uri="{FF2B5EF4-FFF2-40B4-BE49-F238E27FC236}">
                <a16:creationId xmlns:a16="http://schemas.microsoft.com/office/drawing/2014/main" id="{AC3A547B-79B7-654D-A1B3-99A52E44A245}"/>
              </a:ext>
            </a:extLst>
          </p:cNvPr>
          <p:cNvSpPr txBox="1">
            <a:spLocks/>
          </p:cNvSpPr>
          <p:nvPr/>
        </p:nvSpPr>
        <p:spPr>
          <a:xfrm>
            <a:off x="838199" y="1635703"/>
            <a:ext cx="4398555" cy="40158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buFont typeface="Arial" panose="020B0604020202020204" pitchFamily="34" charset="0"/>
              <a:buNone/>
            </a:pPr>
            <a:r>
              <a:rPr lang="en-GB" sz="2000" dirty="0"/>
              <a:t>The M4 metro line connects the newer parts of Copenhagen from North harbour (Nordhavn) to South harbour (Sydhavn), and is still not finished in the latter area. Five stations on the M4 line will open in 2024 in the South harbour (see map). </a:t>
            </a:r>
          </a:p>
        </p:txBody>
      </p:sp>
      <p:pic>
        <p:nvPicPr>
          <p:cNvPr id="16" name="Picture 15">
            <a:extLst>
              <a:ext uri="{FF2B5EF4-FFF2-40B4-BE49-F238E27FC236}">
                <a16:creationId xmlns:a16="http://schemas.microsoft.com/office/drawing/2014/main" id="{334D6AC2-4267-4D44-82CF-28F8F9379EAF}"/>
              </a:ext>
            </a:extLst>
          </p:cNvPr>
          <p:cNvPicPr/>
          <p:nvPr/>
        </p:nvPicPr>
        <p:blipFill>
          <a:blip r:embed="rId4">
            <a:extLst>
              <a:ext uri="{28A0092B-C50C-407E-A947-70E740481C1C}">
                <a14:useLocalDpi xmlns:a14="http://schemas.microsoft.com/office/drawing/2010/main" val="0"/>
              </a:ext>
            </a:extLst>
          </a:blip>
          <a:stretch>
            <a:fillRect/>
          </a:stretch>
        </p:blipFill>
        <p:spPr>
          <a:xfrm>
            <a:off x="5320469" y="1262063"/>
            <a:ext cx="6117045" cy="4389478"/>
          </a:xfrm>
          <a:prstGeom prst="rect">
            <a:avLst/>
          </a:prstGeom>
          <a:ln w="6350">
            <a:solidFill>
              <a:schemeClr val="tx1"/>
            </a:solidFill>
          </a:ln>
        </p:spPr>
      </p:pic>
      <p:sp>
        <p:nvSpPr>
          <p:cNvPr id="17" name="TextBox 16">
            <a:extLst>
              <a:ext uri="{FF2B5EF4-FFF2-40B4-BE49-F238E27FC236}">
                <a16:creationId xmlns:a16="http://schemas.microsoft.com/office/drawing/2014/main" id="{9C320DC1-2661-3B4E-9CED-B70715C41ECF}"/>
              </a:ext>
            </a:extLst>
          </p:cNvPr>
          <p:cNvSpPr txBox="1"/>
          <p:nvPr/>
        </p:nvSpPr>
        <p:spPr>
          <a:xfrm>
            <a:off x="10460956" y="5405320"/>
            <a:ext cx="1527586" cy="246221"/>
          </a:xfrm>
          <a:prstGeom prst="rect">
            <a:avLst/>
          </a:prstGeom>
          <a:noFill/>
        </p:spPr>
        <p:txBody>
          <a:bodyPr wrap="square" rtlCol="0">
            <a:spAutoFit/>
          </a:bodyPr>
          <a:lstStyle/>
          <a:p>
            <a:r>
              <a:rPr lang="en-GB" sz="1000" dirty="0"/>
              <a:t>Source: Web 1</a:t>
            </a:r>
          </a:p>
        </p:txBody>
      </p:sp>
    </p:spTree>
    <p:extLst>
      <p:ext uri="{BB962C8B-B14F-4D97-AF65-F5344CB8AC3E}">
        <p14:creationId xmlns:p14="http://schemas.microsoft.com/office/powerpoint/2010/main" val="36270873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E1DFA02-2D30-5B4C-8036-86E71DD1055B}"/>
              </a:ext>
            </a:extLst>
          </p:cNvPr>
          <p:cNvSpPr>
            <a:spLocks noGrp="1"/>
          </p:cNvSpPr>
          <p:nvPr>
            <p:ph type="title"/>
          </p:nvPr>
        </p:nvSpPr>
        <p:spPr>
          <a:xfrm>
            <a:off x="2459421" y="271772"/>
            <a:ext cx="10515600" cy="1078144"/>
          </a:xfrm>
        </p:spPr>
        <p:txBody>
          <a:bodyPr>
            <a:normAutofit/>
          </a:bodyPr>
          <a:lstStyle/>
          <a:p>
            <a:pPr>
              <a:lnSpc>
                <a:spcPct val="100000"/>
              </a:lnSpc>
              <a:spcBef>
                <a:spcPts val="600"/>
              </a:spcBef>
            </a:pPr>
            <a:r>
              <a:rPr lang="en-GB" sz="2800" b="1" dirty="0">
                <a:latin typeface="Verdana" panose="020B0604030504040204" pitchFamily="34" charset="0"/>
                <a:ea typeface="Verdana" panose="020B0604030504040204" pitchFamily="34" charset="0"/>
                <a:cs typeface="Verdana" panose="020B0604030504040204" pitchFamily="34" charset="0"/>
              </a:rPr>
              <a:t>The Copenhagen Light Rail</a:t>
            </a:r>
          </a:p>
        </p:txBody>
      </p:sp>
      <p:cxnSp>
        <p:nvCxnSpPr>
          <p:cNvPr id="9" name="Lige forbindelse 8">
            <a:extLst>
              <a:ext uri="{FF2B5EF4-FFF2-40B4-BE49-F238E27FC236}">
                <a16:creationId xmlns:a16="http://schemas.microsoft.com/office/drawing/2014/main" id="{80C7CD55-8846-FB4E-9AF7-1171C8F2E1E9}"/>
              </a:ext>
            </a:extLst>
          </p:cNvPr>
          <p:cNvCxnSpPr>
            <a:cxnSpLocks/>
          </p:cNvCxnSpPr>
          <p:nvPr/>
        </p:nvCxnSpPr>
        <p:spPr>
          <a:xfrm>
            <a:off x="959593" y="810844"/>
            <a:ext cx="1412546" cy="0"/>
          </a:xfrm>
          <a:prstGeom prst="line">
            <a:avLst/>
          </a:prstGeom>
          <a:ln w="76200">
            <a:solidFill>
              <a:srgbClr val="EF8218"/>
            </a:solidFill>
          </a:ln>
        </p:spPr>
        <p:style>
          <a:lnRef idx="1">
            <a:schemeClr val="accent1"/>
          </a:lnRef>
          <a:fillRef idx="0">
            <a:schemeClr val="accent1"/>
          </a:fillRef>
          <a:effectRef idx="0">
            <a:schemeClr val="accent1"/>
          </a:effectRef>
          <a:fontRef idx="minor">
            <a:schemeClr val="tx1"/>
          </a:fontRef>
        </p:style>
      </p:cxnSp>
      <p:pic>
        <p:nvPicPr>
          <p:cNvPr id="10" name="Billede 9">
            <a:extLst>
              <a:ext uri="{FF2B5EF4-FFF2-40B4-BE49-F238E27FC236}">
                <a16:creationId xmlns:a16="http://schemas.microsoft.com/office/drawing/2014/main" id="{F2D341BC-B953-C241-ABFF-73B3E1DD9ABD}"/>
              </a:ext>
            </a:extLst>
          </p:cNvPr>
          <p:cNvPicPr>
            <a:picLocks noChangeAspect="1"/>
          </p:cNvPicPr>
          <p:nvPr/>
        </p:nvPicPr>
        <p:blipFill>
          <a:blip r:embed="rId2"/>
          <a:stretch>
            <a:fillRect/>
          </a:stretch>
        </p:blipFill>
        <p:spPr>
          <a:xfrm>
            <a:off x="4856224" y="6152494"/>
            <a:ext cx="464245" cy="315248"/>
          </a:xfrm>
          <a:prstGeom prst="rect">
            <a:avLst/>
          </a:prstGeom>
        </p:spPr>
      </p:pic>
      <p:sp>
        <p:nvSpPr>
          <p:cNvPr id="11" name="Pladsholder til indhold 2">
            <a:extLst>
              <a:ext uri="{FF2B5EF4-FFF2-40B4-BE49-F238E27FC236}">
                <a16:creationId xmlns:a16="http://schemas.microsoft.com/office/drawing/2014/main" id="{4FF28CAC-2A18-3C4D-9D1C-EFD50645F6D3}"/>
              </a:ext>
            </a:extLst>
          </p:cNvPr>
          <p:cNvSpPr txBox="1">
            <a:spLocks/>
          </p:cNvSpPr>
          <p:nvPr/>
        </p:nvSpPr>
        <p:spPr>
          <a:xfrm>
            <a:off x="5320470" y="6152494"/>
            <a:ext cx="1637378" cy="464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a-DK" sz="900" dirty="0" err="1"/>
              <a:t>Funded</a:t>
            </a:r>
            <a:r>
              <a:rPr lang="da-DK" sz="900" dirty="0"/>
              <a:t> by the EU</a:t>
            </a:r>
            <a:br>
              <a:rPr lang="da-DK" sz="900" dirty="0"/>
            </a:br>
            <a:r>
              <a:rPr lang="da-DK" sz="900" dirty="0"/>
              <a:t>Horizon 2020 programme</a:t>
            </a:r>
          </a:p>
        </p:txBody>
      </p:sp>
      <p:pic>
        <p:nvPicPr>
          <p:cNvPr id="13" name="Billede 12">
            <a:extLst>
              <a:ext uri="{FF2B5EF4-FFF2-40B4-BE49-F238E27FC236}">
                <a16:creationId xmlns:a16="http://schemas.microsoft.com/office/drawing/2014/main" id="{12B1967A-E96A-B141-9A0C-D910BBBE69DF}"/>
              </a:ext>
            </a:extLst>
          </p:cNvPr>
          <p:cNvPicPr>
            <a:picLocks noChangeAspect="1"/>
          </p:cNvPicPr>
          <p:nvPr/>
        </p:nvPicPr>
        <p:blipFill>
          <a:blip r:embed="rId3"/>
          <a:stretch>
            <a:fillRect/>
          </a:stretch>
        </p:blipFill>
        <p:spPr>
          <a:xfrm>
            <a:off x="838200" y="6152494"/>
            <a:ext cx="1621221" cy="311537"/>
          </a:xfrm>
          <a:prstGeom prst="rect">
            <a:avLst/>
          </a:prstGeom>
        </p:spPr>
      </p:pic>
      <p:pic>
        <p:nvPicPr>
          <p:cNvPr id="12" name="Picture 30">
            <a:extLst>
              <a:ext uri="{FF2B5EF4-FFF2-40B4-BE49-F238E27FC236}">
                <a16:creationId xmlns:a16="http://schemas.microsoft.com/office/drawing/2014/main" id="{587DEE8C-8A61-C54E-A663-D2FE51C4FA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8561" y="1215234"/>
            <a:ext cx="3193880" cy="3903631"/>
          </a:xfrm>
          <a:prstGeom prst="rect">
            <a:avLst/>
          </a:prstGeom>
          <a:noFill/>
          <a:ln w="6350">
            <a:solidFill>
              <a:schemeClr val="tx1"/>
            </a:solidFill>
          </a:ln>
          <a:extLst>
            <a:ext uri="{909E8E84-426E-40DD-AFC4-6F175D3DCCD1}">
              <a14:hiddenFill xmlns:a14="http://schemas.microsoft.com/office/drawing/2010/main">
                <a:solidFill>
                  <a:srgbClr val="FFFFFF"/>
                </a:solidFill>
              </a14:hiddenFill>
            </a:ext>
          </a:extLst>
        </p:spPr>
      </p:pic>
      <p:pic>
        <p:nvPicPr>
          <p:cNvPr id="14" name="Picture 31">
            <a:extLst>
              <a:ext uri="{FF2B5EF4-FFF2-40B4-BE49-F238E27FC236}">
                <a16:creationId xmlns:a16="http://schemas.microsoft.com/office/drawing/2014/main" id="{A8E7AD50-8B75-8E49-943E-F7DA93E70E6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59723" y="1215234"/>
            <a:ext cx="5659331" cy="3903632"/>
          </a:xfrm>
          <a:prstGeom prst="rect">
            <a:avLst/>
          </a:prstGeom>
          <a:noFill/>
          <a:ln w="6350">
            <a:solidFill>
              <a:schemeClr val="tx1"/>
            </a:solidFill>
          </a:ln>
          <a:extLst>
            <a:ext uri="{909E8E84-426E-40DD-AFC4-6F175D3DCCD1}">
              <a14:hiddenFill xmlns:a14="http://schemas.microsoft.com/office/drawing/2010/main">
                <a:solidFill>
                  <a:srgbClr val="FFFFFF"/>
                </a:solidFill>
              </a14:hiddenFill>
            </a:ext>
          </a:extLst>
        </p:spPr>
      </p:pic>
      <p:sp>
        <p:nvSpPr>
          <p:cNvPr id="15" name="Content Placeholder 2">
            <a:extLst>
              <a:ext uri="{FF2B5EF4-FFF2-40B4-BE49-F238E27FC236}">
                <a16:creationId xmlns:a16="http://schemas.microsoft.com/office/drawing/2014/main" id="{3E41C03A-2288-3648-AF77-2E8FEEA79F8E}"/>
              </a:ext>
            </a:extLst>
          </p:cNvPr>
          <p:cNvSpPr>
            <a:spLocks noGrp="1"/>
          </p:cNvSpPr>
          <p:nvPr>
            <p:ph idx="1"/>
          </p:nvPr>
        </p:nvSpPr>
        <p:spPr>
          <a:xfrm>
            <a:off x="959593" y="5164288"/>
            <a:ext cx="9434450" cy="962091"/>
          </a:xfrm>
        </p:spPr>
        <p:txBody>
          <a:bodyPr>
            <a:normAutofit/>
          </a:bodyPr>
          <a:lstStyle/>
          <a:p>
            <a:pPr marL="0" indent="0">
              <a:lnSpc>
                <a:spcPct val="130000"/>
              </a:lnSpc>
              <a:buNone/>
            </a:pPr>
            <a:r>
              <a:rPr lang="en-GB" sz="1900" dirty="0"/>
              <a:t>The Light Rail covers more than 28km between </a:t>
            </a:r>
            <a:r>
              <a:rPr lang="en-GB" sz="1900" dirty="0" err="1"/>
              <a:t>Ishøj</a:t>
            </a:r>
            <a:r>
              <a:rPr lang="en-GB" sz="1900" dirty="0"/>
              <a:t> and Lyngby stopping at 29 stations (out of which 6 are connected to S-train stations</a:t>
            </a:r>
            <a:r>
              <a:rPr lang="da-DK" sz="1900" dirty="0"/>
              <a:t> </a:t>
            </a:r>
            <a:r>
              <a:rPr lang="en-GB" sz="1900" dirty="0"/>
              <a:t>),</a:t>
            </a:r>
            <a:r>
              <a:rPr lang="da-DK" sz="1900" dirty="0">
                <a:effectLst/>
              </a:rPr>
              <a:t> </a:t>
            </a:r>
            <a:r>
              <a:rPr lang="en-GB" sz="1900" dirty="0">
                <a:effectLst/>
              </a:rPr>
              <a:t>l</a:t>
            </a:r>
            <a:r>
              <a:rPr lang="en-GB" sz="1900" dirty="0"/>
              <a:t>inking the suburbs of Copenhagen crosswise</a:t>
            </a:r>
            <a:r>
              <a:rPr lang="da-DK" sz="1900" dirty="0"/>
              <a:t>.</a:t>
            </a:r>
            <a:endParaRPr lang="en-GB" sz="1900" dirty="0"/>
          </a:p>
          <a:p>
            <a:pPr marL="0" indent="0">
              <a:lnSpc>
                <a:spcPct val="150000"/>
              </a:lnSpc>
              <a:buNone/>
            </a:pPr>
            <a:endParaRPr lang="en-GB" sz="1900" dirty="0"/>
          </a:p>
        </p:txBody>
      </p:sp>
    </p:spTree>
    <p:extLst>
      <p:ext uri="{BB962C8B-B14F-4D97-AF65-F5344CB8AC3E}">
        <p14:creationId xmlns:p14="http://schemas.microsoft.com/office/powerpoint/2010/main" val="1347729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Lige forbindelse 8">
            <a:extLst>
              <a:ext uri="{FF2B5EF4-FFF2-40B4-BE49-F238E27FC236}">
                <a16:creationId xmlns:a16="http://schemas.microsoft.com/office/drawing/2014/main" id="{80C7CD55-8846-FB4E-9AF7-1171C8F2E1E9}"/>
              </a:ext>
            </a:extLst>
          </p:cNvPr>
          <p:cNvCxnSpPr>
            <a:cxnSpLocks/>
          </p:cNvCxnSpPr>
          <p:nvPr/>
        </p:nvCxnSpPr>
        <p:spPr>
          <a:xfrm>
            <a:off x="959593" y="810844"/>
            <a:ext cx="1412546" cy="0"/>
          </a:xfrm>
          <a:prstGeom prst="line">
            <a:avLst/>
          </a:prstGeom>
          <a:ln w="76200">
            <a:solidFill>
              <a:srgbClr val="EF8218"/>
            </a:solidFill>
          </a:ln>
        </p:spPr>
        <p:style>
          <a:lnRef idx="1">
            <a:schemeClr val="accent1"/>
          </a:lnRef>
          <a:fillRef idx="0">
            <a:schemeClr val="accent1"/>
          </a:fillRef>
          <a:effectRef idx="0">
            <a:schemeClr val="accent1"/>
          </a:effectRef>
          <a:fontRef idx="minor">
            <a:schemeClr val="tx1"/>
          </a:fontRef>
        </p:style>
      </p:cxnSp>
      <p:pic>
        <p:nvPicPr>
          <p:cNvPr id="10" name="Billede 9">
            <a:extLst>
              <a:ext uri="{FF2B5EF4-FFF2-40B4-BE49-F238E27FC236}">
                <a16:creationId xmlns:a16="http://schemas.microsoft.com/office/drawing/2014/main" id="{F2D341BC-B953-C241-ABFF-73B3E1DD9ABD}"/>
              </a:ext>
            </a:extLst>
          </p:cNvPr>
          <p:cNvPicPr>
            <a:picLocks noChangeAspect="1"/>
          </p:cNvPicPr>
          <p:nvPr/>
        </p:nvPicPr>
        <p:blipFill>
          <a:blip r:embed="rId2"/>
          <a:stretch>
            <a:fillRect/>
          </a:stretch>
        </p:blipFill>
        <p:spPr>
          <a:xfrm>
            <a:off x="4856223" y="6224729"/>
            <a:ext cx="464245" cy="315248"/>
          </a:xfrm>
          <a:prstGeom prst="rect">
            <a:avLst/>
          </a:prstGeom>
        </p:spPr>
      </p:pic>
      <p:sp>
        <p:nvSpPr>
          <p:cNvPr id="11" name="Pladsholder til indhold 2">
            <a:extLst>
              <a:ext uri="{FF2B5EF4-FFF2-40B4-BE49-F238E27FC236}">
                <a16:creationId xmlns:a16="http://schemas.microsoft.com/office/drawing/2014/main" id="{4FF28CAC-2A18-3C4D-9D1C-EFD50645F6D3}"/>
              </a:ext>
            </a:extLst>
          </p:cNvPr>
          <p:cNvSpPr txBox="1">
            <a:spLocks/>
          </p:cNvSpPr>
          <p:nvPr/>
        </p:nvSpPr>
        <p:spPr>
          <a:xfrm>
            <a:off x="5320469" y="6224729"/>
            <a:ext cx="1637378" cy="464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a-DK" sz="900" dirty="0" err="1"/>
              <a:t>Funded</a:t>
            </a:r>
            <a:r>
              <a:rPr lang="da-DK" sz="900" dirty="0"/>
              <a:t> by the EU</a:t>
            </a:r>
            <a:br>
              <a:rPr lang="da-DK" sz="900" dirty="0"/>
            </a:br>
            <a:r>
              <a:rPr lang="da-DK" sz="900" dirty="0"/>
              <a:t>Horizon 2020 programme</a:t>
            </a:r>
          </a:p>
        </p:txBody>
      </p:sp>
      <p:pic>
        <p:nvPicPr>
          <p:cNvPr id="13" name="Billede 12">
            <a:extLst>
              <a:ext uri="{FF2B5EF4-FFF2-40B4-BE49-F238E27FC236}">
                <a16:creationId xmlns:a16="http://schemas.microsoft.com/office/drawing/2014/main" id="{12B1967A-E96A-B141-9A0C-D910BBBE69DF}"/>
              </a:ext>
            </a:extLst>
          </p:cNvPr>
          <p:cNvPicPr>
            <a:picLocks noChangeAspect="1"/>
          </p:cNvPicPr>
          <p:nvPr/>
        </p:nvPicPr>
        <p:blipFill>
          <a:blip r:embed="rId3"/>
          <a:stretch>
            <a:fillRect/>
          </a:stretch>
        </p:blipFill>
        <p:spPr>
          <a:xfrm>
            <a:off x="838197" y="6224729"/>
            <a:ext cx="1621221" cy="311537"/>
          </a:xfrm>
          <a:prstGeom prst="rect">
            <a:avLst/>
          </a:prstGeom>
        </p:spPr>
      </p:pic>
      <p:pic>
        <p:nvPicPr>
          <p:cNvPr id="12" name="Picture 11">
            <a:extLst>
              <a:ext uri="{FF2B5EF4-FFF2-40B4-BE49-F238E27FC236}">
                <a16:creationId xmlns:a16="http://schemas.microsoft.com/office/drawing/2014/main" id="{D146D3A7-D4BC-684D-B621-886AB2BCAABA}"/>
              </a:ext>
            </a:extLst>
          </p:cNvPr>
          <p:cNvPicPr/>
          <p:nvPr/>
        </p:nvPicPr>
        <p:blipFill>
          <a:blip r:embed="rId4">
            <a:extLst>
              <a:ext uri="{28A0092B-C50C-407E-A947-70E740481C1C}">
                <a14:useLocalDpi xmlns:a14="http://schemas.microsoft.com/office/drawing/2010/main" val="0"/>
              </a:ext>
            </a:extLst>
          </a:blip>
          <a:stretch>
            <a:fillRect/>
          </a:stretch>
        </p:blipFill>
        <p:spPr>
          <a:xfrm>
            <a:off x="4936232" y="1740630"/>
            <a:ext cx="6141432" cy="3438000"/>
          </a:xfrm>
          <a:prstGeom prst="rect">
            <a:avLst/>
          </a:prstGeom>
          <a:ln w="6350">
            <a:solidFill>
              <a:schemeClr val="tx1"/>
            </a:solidFill>
          </a:ln>
        </p:spPr>
      </p:pic>
      <p:sp>
        <p:nvSpPr>
          <p:cNvPr id="14" name="Content Placeholder 2">
            <a:extLst>
              <a:ext uri="{FF2B5EF4-FFF2-40B4-BE49-F238E27FC236}">
                <a16:creationId xmlns:a16="http://schemas.microsoft.com/office/drawing/2014/main" id="{9A7B84B7-3331-0F49-9D6D-44D6B31D78E1}"/>
              </a:ext>
            </a:extLst>
          </p:cNvPr>
          <p:cNvSpPr>
            <a:spLocks noGrp="1"/>
          </p:cNvSpPr>
          <p:nvPr>
            <p:ph idx="1"/>
          </p:nvPr>
        </p:nvSpPr>
        <p:spPr>
          <a:xfrm>
            <a:off x="838199" y="1686309"/>
            <a:ext cx="4018023" cy="5192568"/>
          </a:xfrm>
        </p:spPr>
        <p:txBody>
          <a:bodyPr>
            <a:noAutofit/>
          </a:bodyPr>
          <a:lstStyle/>
          <a:p>
            <a:pPr marL="0" indent="0">
              <a:lnSpc>
                <a:spcPct val="130000"/>
              </a:lnSpc>
              <a:buNone/>
            </a:pPr>
            <a:r>
              <a:rPr lang="en-GB" sz="1900" dirty="0"/>
              <a:t>In 2018, the Copenhagen City Council approved the agreement of building a new city district ‘Lynetteholmen’ in Copenhagen. Lynetteholmen will be located between North harbour (Nordhavn) and </a:t>
            </a:r>
            <a:r>
              <a:rPr lang="en-GB" sz="1900" dirty="0" err="1"/>
              <a:t>Refshaleøen</a:t>
            </a:r>
            <a:r>
              <a:rPr lang="en-GB" sz="1900" dirty="0"/>
              <a:t> (Northern Amager). The building project is expected to begin in 2035 and to be fully developed in 2070.</a:t>
            </a:r>
            <a:endParaRPr lang="da-DK" sz="1900" dirty="0"/>
          </a:p>
        </p:txBody>
      </p:sp>
      <p:sp>
        <p:nvSpPr>
          <p:cNvPr id="15" name="Rectangle 14">
            <a:extLst>
              <a:ext uri="{FF2B5EF4-FFF2-40B4-BE49-F238E27FC236}">
                <a16:creationId xmlns:a16="http://schemas.microsoft.com/office/drawing/2014/main" id="{7AA609FE-E793-6C42-890B-39674D0CFBF8}"/>
              </a:ext>
            </a:extLst>
          </p:cNvPr>
          <p:cNvSpPr/>
          <p:nvPr/>
        </p:nvSpPr>
        <p:spPr>
          <a:xfrm>
            <a:off x="838197" y="5253387"/>
            <a:ext cx="10983495" cy="821828"/>
          </a:xfrm>
          <a:prstGeom prst="rect">
            <a:avLst/>
          </a:prstGeom>
        </p:spPr>
        <p:txBody>
          <a:bodyPr wrap="square">
            <a:spAutoFit/>
          </a:bodyPr>
          <a:lstStyle/>
          <a:p>
            <a:pPr>
              <a:lnSpc>
                <a:spcPct val="130000"/>
              </a:lnSpc>
            </a:pPr>
            <a:r>
              <a:rPr lang="en-GB" sz="1900" dirty="0"/>
              <a:t>This new city district will facilitate different forms of mobilities; biking, cars and public transport (metro). Furthermore, Lynetteholmen will connect the North harbour to Amager through a new eastern ringway.</a:t>
            </a:r>
            <a:endParaRPr lang="da-DK" sz="1900" dirty="0"/>
          </a:p>
        </p:txBody>
      </p:sp>
      <p:sp>
        <p:nvSpPr>
          <p:cNvPr id="16" name="Titel 1">
            <a:extLst>
              <a:ext uri="{FF2B5EF4-FFF2-40B4-BE49-F238E27FC236}">
                <a16:creationId xmlns:a16="http://schemas.microsoft.com/office/drawing/2014/main" id="{BF5730D6-1CA0-4542-B8FA-A60638160C50}"/>
              </a:ext>
            </a:extLst>
          </p:cNvPr>
          <p:cNvSpPr txBox="1">
            <a:spLocks/>
          </p:cNvSpPr>
          <p:nvPr/>
        </p:nvSpPr>
        <p:spPr>
          <a:xfrm>
            <a:off x="838200" y="74526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spcBef>
                <a:spcPts val="600"/>
              </a:spcBef>
            </a:pPr>
            <a:r>
              <a:rPr lang="en-GB" sz="2800" b="1" dirty="0">
                <a:latin typeface="Verdana" panose="020B0604030504040204" pitchFamily="34" charset="0"/>
                <a:ea typeface="Verdana" panose="020B0604030504040204" pitchFamily="34" charset="0"/>
                <a:cs typeface="Verdana" panose="020B0604030504040204" pitchFamily="34" charset="0"/>
              </a:rPr>
              <a:t>Lynetteholmen </a:t>
            </a:r>
          </a:p>
        </p:txBody>
      </p:sp>
    </p:spTree>
    <p:extLst>
      <p:ext uri="{BB962C8B-B14F-4D97-AF65-F5344CB8AC3E}">
        <p14:creationId xmlns:p14="http://schemas.microsoft.com/office/powerpoint/2010/main" val="3276901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Lige forbindelse 8">
            <a:extLst>
              <a:ext uri="{FF2B5EF4-FFF2-40B4-BE49-F238E27FC236}">
                <a16:creationId xmlns:a16="http://schemas.microsoft.com/office/drawing/2014/main" id="{80C7CD55-8846-FB4E-9AF7-1171C8F2E1E9}"/>
              </a:ext>
            </a:extLst>
          </p:cNvPr>
          <p:cNvCxnSpPr>
            <a:cxnSpLocks/>
          </p:cNvCxnSpPr>
          <p:nvPr/>
        </p:nvCxnSpPr>
        <p:spPr>
          <a:xfrm>
            <a:off x="959593" y="810844"/>
            <a:ext cx="1412546" cy="0"/>
          </a:xfrm>
          <a:prstGeom prst="line">
            <a:avLst/>
          </a:prstGeom>
          <a:ln w="76200">
            <a:solidFill>
              <a:srgbClr val="EF8218"/>
            </a:solidFill>
          </a:ln>
        </p:spPr>
        <p:style>
          <a:lnRef idx="1">
            <a:schemeClr val="accent1"/>
          </a:lnRef>
          <a:fillRef idx="0">
            <a:schemeClr val="accent1"/>
          </a:fillRef>
          <a:effectRef idx="0">
            <a:schemeClr val="accent1"/>
          </a:effectRef>
          <a:fontRef idx="minor">
            <a:schemeClr val="tx1"/>
          </a:fontRef>
        </p:style>
      </p:cxnSp>
      <p:pic>
        <p:nvPicPr>
          <p:cNvPr id="10" name="Billede 9">
            <a:extLst>
              <a:ext uri="{FF2B5EF4-FFF2-40B4-BE49-F238E27FC236}">
                <a16:creationId xmlns:a16="http://schemas.microsoft.com/office/drawing/2014/main" id="{F2D341BC-B953-C241-ABFF-73B3E1DD9ABD}"/>
              </a:ext>
            </a:extLst>
          </p:cNvPr>
          <p:cNvPicPr>
            <a:picLocks noChangeAspect="1"/>
          </p:cNvPicPr>
          <p:nvPr/>
        </p:nvPicPr>
        <p:blipFill>
          <a:blip r:embed="rId2"/>
          <a:stretch>
            <a:fillRect/>
          </a:stretch>
        </p:blipFill>
        <p:spPr>
          <a:xfrm>
            <a:off x="4856224" y="6152494"/>
            <a:ext cx="464245" cy="315248"/>
          </a:xfrm>
          <a:prstGeom prst="rect">
            <a:avLst/>
          </a:prstGeom>
        </p:spPr>
      </p:pic>
      <p:sp>
        <p:nvSpPr>
          <p:cNvPr id="11" name="Pladsholder til indhold 2">
            <a:extLst>
              <a:ext uri="{FF2B5EF4-FFF2-40B4-BE49-F238E27FC236}">
                <a16:creationId xmlns:a16="http://schemas.microsoft.com/office/drawing/2014/main" id="{4FF28CAC-2A18-3C4D-9D1C-EFD50645F6D3}"/>
              </a:ext>
            </a:extLst>
          </p:cNvPr>
          <p:cNvSpPr txBox="1">
            <a:spLocks/>
          </p:cNvSpPr>
          <p:nvPr/>
        </p:nvSpPr>
        <p:spPr>
          <a:xfrm>
            <a:off x="5320470" y="6152494"/>
            <a:ext cx="1637378" cy="464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a-DK" sz="900" dirty="0" err="1"/>
              <a:t>Funded</a:t>
            </a:r>
            <a:r>
              <a:rPr lang="da-DK" sz="900" dirty="0"/>
              <a:t> by the EU</a:t>
            </a:r>
            <a:br>
              <a:rPr lang="da-DK" sz="900" dirty="0"/>
            </a:br>
            <a:r>
              <a:rPr lang="da-DK" sz="900" dirty="0"/>
              <a:t>Horizon 2020 programme</a:t>
            </a:r>
          </a:p>
        </p:txBody>
      </p:sp>
      <p:pic>
        <p:nvPicPr>
          <p:cNvPr id="13" name="Billede 12">
            <a:extLst>
              <a:ext uri="{FF2B5EF4-FFF2-40B4-BE49-F238E27FC236}">
                <a16:creationId xmlns:a16="http://schemas.microsoft.com/office/drawing/2014/main" id="{12B1967A-E96A-B141-9A0C-D910BBBE69DF}"/>
              </a:ext>
            </a:extLst>
          </p:cNvPr>
          <p:cNvPicPr>
            <a:picLocks noChangeAspect="1"/>
          </p:cNvPicPr>
          <p:nvPr/>
        </p:nvPicPr>
        <p:blipFill>
          <a:blip r:embed="rId3"/>
          <a:stretch>
            <a:fillRect/>
          </a:stretch>
        </p:blipFill>
        <p:spPr>
          <a:xfrm>
            <a:off x="838200" y="6152494"/>
            <a:ext cx="1621221" cy="311537"/>
          </a:xfrm>
          <a:prstGeom prst="rect">
            <a:avLst/>
          </a:prstGeom>
        </p:spPr>
      </p:pic>
      <p:sp>
        <p:nvSpPr>
          <p:cNvPr id="12" name="Content Placeholder 2">
            <a:extLst>
              <a:ext uri="{FF2B5EF4-FFF2-40B4-BE49-F238E27FC236}">
                <a16:creationId xmlns:a16="http://schemas.microsoft.com/office/drawing/2014/main" id="{FFF197D8-8CC9-0845-81A6-84EE2202B4E1}"/>
              </a:ext>
            </a:extLst>
          </p:cNvPr>
          <p:cNvSpPr>
            <a:spLocks noGrp="1"/>
          </p:cNvSpPr>
          <p:nvPr>
            <p:ph idx="1"/>
          </p:nvPr>
        </p:nvSpPr>
        <p:spPr>
          <a:xfrm>
            <a:off x="959593" y="1035737"/>
            <a:ext cx="5562600" cy="5362584"/>
          </a:xfrm>
        </p:spPr>
        <p:txBody>
          <a:bodyPr>
            <a:normAutofit/>
          </a:bodyPr>
          <a:lstStyle/>
          <a:p>
            <a:pPr marL="0" indent="0">
              <a:lnSpc>
                <a:spcPct val="130000"/>
              </a:lnSpc>
              <a:spcAft>
                <a:spcPts val="600"/>
              </a:spcAft>
              <a:buNone/>
            </a:pPr>
            <a:r>
              <a:rPr lang="en-GB" sz="1900" b="1" dirty="0"/>
              <a:t>Eastern Ringway</a:t>
            </a:r>
            <a:r>
              <a:rPr lang="en-GB" sz="1900" dirty="0"/>
              <a:t>:</a:t>
            </a:r>
            <a:r>
              <a:rPr lang="en-GB" sz="1900" b="1" dirty="0"/>
              <a:t> </a:t>
            </a:r>
            <a:r>
              <a:rPr lang="en-GB" sz="1900" dirty="0"/>
              <a:t>The idea of the ringway is to combine the road system from north towards south by connecting the Helsingør-motorway to the Amager-motorway and Øresunds-motorway by leading it east around Copenhagen in a harbour tunnel (see map left).</a:t>
            </a:r>
            <a:r>
              <a:rPr lang="da-DK" sz="1900" dirty="0">
                <a:effectLst/>
              </a:rPr>
              <a:t> </a:t>
            </a:r>
            <a:endParaRPr lang="da-DK" sz="1900" dirty="0"/>
          </a:p>
          <a:p>
            <a:pPr marL="0" indent="0">
              <a:lnSpc>
                <a:spcPct val="130000"/>
              </a:lnSpc>
              <a:buNone/>
            </a:pPr>
            <a:r>
              <a:rPr lang="en-GB" sz="1900" b="1" dirty="0"/>
              <a:t>North harbour tunnel</a:t>
            </a:r>
            <a:r>
              <a:rPr lang="en-GB" sz="1900" dirty="0"/>
              <a:t>: Another tunnel project in progress is the 1.4 km long tunnel connecting the inner and outer North harbour</a:t>
            </a:r>
            <a:r>
              <a:rPr lang="da-DK" sz="1900" dirty="0"/>
              <a:t>. </a:t>
            </a:r>
            <a:r>
              <a:rPr lang="en-GB" sz="1900" dirty="0"/>
              <a:t>The tunnel project has become a part of the Eastern Ringway project and is expected to be ready to use by 2027 (see map left). </a:t>
            </a:r>
          </a:p>
        </p:txBody>
      </p:sp>
      <p:pic>
        <p:nvPicPr>
          <p:cNvPr id="15" name="Picture 14">
            <a:extLst>
              <a:ext uri="{FF2B5EF4-FFF2-40B4-BE49-F238E27FC236}">
                <a16:creationId xmlns:a16="http://schemas.microsoft.com/office/drawing/2014/main" id="{4E7AD7AC-8205-564A-8AF9-8E13A650B06E}"/>
              </a:ext>
            </a:extLst>
          </p:cNvPr>
          <p:cNvPicPr/>
          <p:nvPr/>
        </p:nvPicPr>
        <p:blipFill>
          <a:blip r:embed="rId4" cstate="print">
            <a:extLst>
              <a:ext uri="{28A0092B-C50C-407E-A947-70E740481C1C}">
                <a14:useLocalDpi xmlns:a14="http://schemas.microsoft.com/office/drawing/2010/main" val="0"/>
              </a:ext>
            </a:extLst>
          </a:blip>
          <a:stretch>
            <a:fillRect/>
          </a:stretch>
        </p:blipFill>
        <p:spPr>
          <a:xfrm>
            <a:off x="6643586" y="1035737"/>
            <a:ext cx="5262561" cy="4981171"/>
          </a:xfrm>
          <a:prstGeom prst="rect">
            <a:avLst/>
          </a:prstGeom>
          <a:ln w="6350">
            <a:solidFill>
              <a:schemeClr val="tx1"/>
            </a:solidFill>
          </a:ln>
        </p:spPr>
      </p:pic>
    </p:spTree>
    <p:extLst>
      <p:ext uri="{BB962C8B-B14F-4D97-AF65-F5344CB8AC3E}">
        <p14:creationId xmlns:p14="http://schemas.microsoft.com/office/powerpoint/2010/main" val="21107364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9" name="Lige forbindelse 8">
            <a:extLst>
              <a:ext uri="{FF2B5EF4-FFF2-40B4-BE49-F238E27FC236}">
                <a16:creationId xmlns:a16="http://schemas.microsoft.com/office/drawing/2014/main" id="{80C7CD55-8846-FB4E-9AF7-1171C8F2E1E9}"/>
              </a:ext>
            </a:extLst>
          </p:cNvPr>
          <p:cNvCxnSpPr>
            <a:cxnSpLocks/>
          </p:cNvCxnSpPr>
          <p:nvPr/>
        </p:nvCxnSpPr>
        <p:spPr>
          <a:xfrm>
            <a:off x="959593" y="810844"/>
            <a:ext cx="1412546" cy="0"/>
          </a:xfrm>
          <a:prstGeom prst="line">
            <a:avLst/>
          </a:prstGeom>
          <a:ln w="76200">
            <a:solidFill>
              <a:srgbClr val="EF8218"/>
            </a:solidFill>
          </a:ln>
        </p:spPr>
        <p:style>
          <a:lnRef idx="1">
            <a:schemeClr val="accent1"/>
          </a:lnRef>
          <a:fillRef idx="0">
            <a:schemeClr val="accent1"/>
          </a:fillRef>
          <a:effectRef idx="0">
            <a:schemeClr val="accent1"/>
          </a:effectRef>
          <a:fontRef idx="minor">
            <a:schemeClr val="tx1"/>
          </a:fontRef>
        </p:style>
      </p:cxnSp>
      <p:pic>
        <p:nvPicPr>
          <p:cNvPr id="10" name="Billede 9">
            <a:extLst>
              <a:ext uri="{FF2B5EF4-FFF2-40B4-BE49-F238E27FC236}">
                <a16:creationId xmlns:a16="http://schemas.microsoft.com/office/drawing/2014/main" id="{F2D341BC-B953-C241-ABFF-73B3E1DD9ABD}"/>
              </a:ext>
            </a:extLst>
          </p:cNvPr>
          <p:cNvPicPr>
            <a:picLocks noChangeAspect="1"/>
          </p:cNvPicPr>
          <p:nvPr/>
        </p:nvPicPr>
        <p:blipFill>
          <a:blip r:embed="rId2"/>
          <a:stretch>
            <a:fillRect/>
          </a:stretch>
        </p:blipFill>
        <p:spPr>
          <a:xfrm>
            <a:off x="4856224" y="6152494"/>
            <a:ext cx="464245" cy="315248"/>
          </a:xfrm>
          <a:prstGeom prst="rect">
            <a:avLst/>
          </a:prstGeom>
        </p:spPr>
      </p:pic>
      <p:sp>
        <p:nvSpPr>
          <p:cNvPr id="11" name="Pladsholder til indhold 2">
            <a:extLst>
              <a:ext uri="{FF2B5EF4-FFF2-40B4-BE49-F238E27FC236}">
                <a16:creationId xmlns:a16="http://schemas.microsoft.com/office/drawing/2014/main" id="{4FF28CAC-2A18-3C4D-9D1C-EFD50645F6D3}"/>
              </a:ext>
            </a:extLst>
          </p:cNvPr>
          <p:cNvSpPr txBox="1">
            <a:spLocks/>
          </p:cNvSpPr>
          <p:nvPr/>
        </p:nvSpPr>
        <p:spPr>
          <a:xfrm>
            <a:off x="5320470" y="6152494"/>
            <a:ext cx="1637378" cy="46476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da-DK" sz="900" dirty="0" err="1"/>
              <a:t>Funded</a:t>
            </a:r>
            <a:r>
              <a:rPr lang="da-DK" sz="900" dirty="0"/>
              <a:t> by the EU</a:t>
            </a:r>
            <a:br>
              <a:rPr lang="da-DK" sz="900" dirty="0"/>
            </a:br>
            <a:r>
              <a:rPr lang="da-DK" sz="900" dirty="0"/>
              <a:t>Horizon 2020 programme</a:t>
            </a:r>
          </a:p>
        </p:txBody>
      </p:sp>
      <p:pic>
        <p:nvPicPr>
          <p:cNvPr id="13" name="Billede 12">
            <a:extLst>
              <a:ext uri="{FF2B5EF4-FFF2-40B4-BE49-F238E27FC236}">
                <a16:creationId xmlns:a16="http://schemas.microsoft.com/office/drawing/2014/main" id="{12B1967A-E96A-B141-9A0C-D910BBBE69DF}"/>
              </a:ext>
            </a:extLst>
          </p:cNvPr>
          <p:cNvPicPr>
            <a:picLocks noChangeAspect="1"/>
          </p:cNvPicPr>
          <p:nvPr/>
        </p:nvPicPr>
        <p:blipFill>
          <a:blip r:embed="rId3"/>
          <a:stretch>
            <a:fillRect/>
          </a:stretch>
        </p:blipFill>
        <p:spPr>
          <a:xfrm>
            <a:off x="838200" y="6152494"/>
            <a:ext cx="1621221" cy="311537"/>
          </a:xfrm>
          <a:prstGeom prst="rect">
            <a:avLst/>
          </a:prstGeom>
        </p:spPr>
      </p:pic>
      <p:sp>
        <p:nvSpPr>
          <p:cNvPr id="12" name="Content Placeholder 2">
            <a:extLst>
              <a:ext uri="{FF2B5EF4-FFF2-40B4-BE49-F238E27FC236}">
                <a16:creationId xmlns:a16="http://schemas.microsoft.com/office/drawing/2014/main" id="{44FA2B29-7B83-CA49-9C00-7F4CAB70541D}"/>
              </a:ext>
            </a:extLst>
          </p:cNvPr>
          <p:cNvSpPr>
            <a:spLocks noGrp="1"/>
          </p:cNvSpPr>
          <p:nvPr>
            <p:ph idx="1"/>
          </p:nvPr>
        </p:nvSpPr>
        <p:spPr>
          <a:xfrm>
            <a:off x="838200" y="1762237"/>
            <a:ext cx="4597398" cy="4502023"/>
          </a:xfrm>
        </p:spPr>
        <p:txBody>
          <a:bodyPr>
            <a:noAutofit/>
          </a:bodyPr>
          <a:lstStyle/>
          <a:p>
            <a:pPr marL="0" indent="0">
              <a:lnSpc>
                <a:spcPct val="130000"/>
              </a:lnSpc>
              <a:buNone/>
            </a:pPr>
            <a:r>
              <a:rPr lang="en-GB" sz="1900" dirty="0"/>
              <a:t>Plans of a new light rail is on the table, connecting Nørrebro station to Gladsaxe </a:t>
            </a:r>
            <a:r>
              <a:rPr lang="en-GB" sz="1900" dirty="0" err="1"/>
              <a:t>Trafikplads</a:t>
            </a:r>
            <a:r>
              <a:rPr lang="en-GB" sz="1900" dirty="0"/>
              <a:t> via Frederikssundsvej. It will cover a distance of 8.7 km, stopping at 16 stations. The potential light rail will combine the upcoming light rail on Ring 3 (cf. The Copenhagen Light Rail) and the City Ring (Cityringen - metro line opened in 2019 in inner Copenhagen). </a:t>
            </a:r>
          </a:p>
        </p:txBody>
      </p:sp>
      <p:sp>
        <p:nvSpPr>
          <p:cNvPr id="15" name="Titel 1">
            <a:extLst>
              <a:ext uri="{FF2B5EF4-FFF2-40B4-BE49-F238E27FC236}">
                <a16:creationId xmlns:a16="http://schemas.microsoft.com/office/drawing/2014/main" id="{EFDFA68E-69B8-3E45-90D7-007F4889F19A}"/>
              </a:ext>
            </a:extLst>
          </p:cNvPr>
          <p:cNvSpPr txBox="1">
            <a:spLocks/>
          </p:cNvSpPr>
          <p:nvPr/>
        </p:nvSpPr>
        <p:spPr>
          <a:xfrm>
            <a:off x="838200" y="745267"/>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00000"/>
              </a:lnSpc>
              <a:spcBef>
                <a:spcPts val="600"/>
              </a:spcBef>
            </a:pPr>
            <a:r>
              <a:rPr lang="en-GB" sz="2800" b="1" dirty="0">
                <a:latin typeface="Verdana" panose="020B0604030504040204" pitchFamily="34" charset="0"/>
                <a:ea typeface="Verdana" panose="020B0604030504040204" pitchFamily="34" charset="0"/>
                <a:cs typeface="Verdana" panose="020B0604030504040204" pitchFamily="34" charset="0"/>
              </a:rPr>
              <a:t>Light Rail via Frederikssundsvej</a:t>
            </a:r>
          </a:p>
        </p:txBody>
      </p:sp>
      <p:pic>
        <p:nvPicPr>
          <p:cNvPr id="17" name="Picture 16">
            <a:extLst>
              <a:ext uri="{FF2B5EF4-FFF2-40B4-BE49-F238E27FC236}">
                <a16:creationId xmlns:a16="http://schemas.microsoft.com/office/drawing/2014/main" id="{C49CBDA8-047F-6D49-8372-F6241DE8E4E0}"/>
              </a:ext>
            </a:extLst>
          </p:cNvPr>
          <p:cNvPicPr/>
          <p:nvPr/>
        </p:nvPicPr>
        <p:blipFill>
          <a:blip r:embed="rId4">
            <a:extLst>
              <a:ext uri="{28A0092B-C50C-407E-A947-70E740481C1C}">
                <a14:useLocalDpi xmlns:a14="http://schemas.microsoft.com/office/drawing/2010/main" val="0"/>
              </a:ext>
            </a:extLst>
          </a:blip>
          <a:stretch>
            <a:fillRect/>
          </a:stretch>
        </p:blipFill>
        <p:spPr>
          <a:xfrm>
            <a:off x="5435600" y="1762237"/>
            <a:ext cx="6259582" cy="4132109"/>
          </a:xfrm>
          <a:prstGeom prst="rect">
            <a:avLst/>
          </a:prstGeom>
          <a:ln w="6350">
            <a:solidFill>
              <a:schemeClr val="tx1"/>
            </a:solidFill>
          </a:ln>
        </p:spPr>
      </p:pic>
      <p:pic>
        <p:nvPicPr>
          <p:cNvPr id="19" name="Picture 18">
            <a:extLst>
              <a:ext uri="{FF2B5EF4-FFF2-40B4-BE49-F238E27FC236}">
                <a16:creationId xmlns:a16="http://schemas.microsoft.com/office/drawing/2014/main" id="{0F508B05-C1D6-404A-B7DE-1071FA39C6B5}"/>
              </a:ext>
            </a:extLst>
          </p:cNvPr>
          <p:cNvPicPr/>
          <p:nvPr/>
        </p:nvPicPr>
        <p:blipFill>
          <a:blip r:embed="rId5">
            <a:alphaModFix amt="86000"/>
            <a:extLst>
              <a:ext uri="{28A0092B-C50C-407E-A947-70E740481C1C}">
                <a14:useLocalDpi xmlns:a14="http://schemas.microsoft.com/office/drawing/2010/main" val="0"/>
              </a:ext>
            </a:extLst>
          </a:blip>
          <a:stretch>
            <a:fillRect/>
          </a:stretch>
        </p:blipFill>
        <p:spPr>
          <a:xfrm>
            <a:off x="5435599" y="1762237"/>
            <a:ext cx="2283861" cy="594000"/>
          </a:xfrm>
          <a:prstGeom prst="rect">
            <a:avLst/>
          </a:prstGeom>
        </p:spPr>
      </p:pic>
    </p:spTree>
    <p:extLst>
      <p:ext uri="{BB962C8B-B14F-4D97-AF65-F5344CB8AC3E}">
        <p14:creationId xmlns:p14="http://schemas.microsoft.com/office/powerpoint/2010/main" val="1574047840"/>
      </p:ext>
    </p:extLst>
  </p:cSld>
  <p:clrMapOvr>
    <a:masterClrMapping/>
  </p:clrMapOvr>
</p:sld>
</file>

<file path=ppt/theme/theme1.xml><?xml version="1.0" encoding="utf-8"?>
<a:theme xmlns:a="http://schemas.openxmlformats.org/drawingml/2006/main" name="Office-t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1248</TotalTime>
  <Words>957</Words>
  <Application>Microsoft Macintosh PowerPoint</Application>
  <PresentationFormat>Widescreen</PresentationFormat>
  <Paragraphs>74</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Arial</vt:lpstr>
      <vt:lpstr>Calibri</vt:lpstr>
      <vt:lpstr>Calibri Light</vt:lpstr>
      <vt:lpstr>Times New Roman</vt:lpstr>
      <vt:lpstr>Verdana</vt:lpstr>
      <vt:lpstr>Office-tema</vt:lpstr>
      <vt:lpstr>  Future infrastructure projects in the Capital Region and Eastern Zealand  </vt:lpstr>
      <vt:lpstr>PowerPoint Presentation</vt:lpstr>
      <vt:lpstr>Future projects</vt:lpstr>
      <vt:lpstr>PowerPoint Presentation</vt:lpstr>
      <vt:lpstr>Metro M4 South</vt:lpstr>
      <vt:lpstr>The Copenhagen Light Rail</vt:lpstr>
      <vt:lpstr>PowerPoint Presentation</vt:lpstr>
      <vt:lpstr>PowerPoint Presentation</vt:lpstr>
      <vt:lpstr>PowerPoint Presentation</vt:lpstr>
      <vt:lpstr>PowerPoint Presentation</vt:lpstr>
      <vt:lpstr>PowerPoint Presentation</vt:lpstr>
      <vt:lpstr>References </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Future migration Scenarios  for Europe</dc:title>
  <dc:creator>gitte wejnold</dc:creator>
  <cp:lastModifiedBy>Nikolaj Grauslund Kristensen</cp:lastModifiedBy>
  <cp:revision>85</cp:revision>
  <dcterms:created xsi:type="dcterms:W3CDTF">2020-01-16T09:07:43Z</dcterms:created>
  <dcterms:modified xsi:type="dcterms:W3CDTF">2020-05-12T07:51:58Z</dcterms:modified>
</cp:coreProperties>
</file>

<file path=docProps/thumbnail.jpeg>
</file>